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58" r:id="rId4"/>
    <p:sldId id="266" r:id="rId5"/>
    <p:sldId id="283" r:id="rId6"/>
    <p:sldId id="290" r:id="rId7"/>
    <p:sldId id="284" r:id="rId8"/>
    <p:sldId id="288" r:id="rId9"/>
    <p:sldId id="261" r:id="rId10"/>
    <p:sldId id="275" r:id="rId11"/>
    <p:sldId id="286" r:id="rId12"/>
    <p:sldId id="259" r:id="rId13"/>
    <p:sldId id="269" r:id="rId14"/>
    <p:sldId id="285" r:id="rId15"/>
    <p:sldId id="260" r:id="rId16"/>
    <p:sldId id="291" r:id="rId17"/>
    <p:sldId id="292" r:id="rId18"/>
    <p:sldId id="293" r:id="rId19"/>
    <p:sldId id="294" r:id="rId20"/>
    <p:sldId id="262" r:id="rId21"/>
    <p:sldId id="276" r:id="rId22"/>
    <p:sldId id="282" r:id="rId23"/>
    <p:sldId id="287" r:id="rId24"/>
    <p:sldId id="281"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8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6B71"/>
    <a:srgbClr val="44546A"/>
    <a:srgbClr val="92D050"/>
    <a:srgbClr val="ECC95D"/>
    <a:srgbClr val="E1AD58"/>
    <a:srgbClr val="A62E08"/>
    <a:srgbClr val="8CC5DF"/>
    <a:srgbClr val="CC0000"/>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p:normalViewPr>
  <p:slideViewPr>
    <p:cSldViewPr snapToGrid="0" showGuides="1">
      <p:cViewPr varScale="1">
        <p:scale>
          <a:sx n="81" d="100"/>
          <a:sy n="81" d="100"/>
        </p:scale>
        <p:origin x="559" y="-17"/>
      </p:cViewPr>
      <p:guideLst>
        <p:guide orient="horz" pos="2183"/>
        <p:guide pos="3885"/>
      </p:guideLst>
    </p:cSldViewPr>
  </p:slideViewPr>
  <p:notesTextViewPr>
    <p:cViewPr>
      <p:scale>
        <a:sx n="1" d="1"/>
        <a:sy n="1" d="1"/>
      </p:scale>
      <p:origin x="0" y="0"/>
    </p:cViewPr>
  </p:notesTextViewPr>
  <p:notesViewPr>
    <p:cSldViewPr snapToGrid="0">
      <p:cViewPr varScale="1">
        <p:scale>
          <a:sx n="61" d="100"/>
          <a:sy n="61" d="100"/>
        </p:scale>
        <p:origin x="302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5BBEE8-6193-476E-A24F-F892827D924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zh-TW" altLang="en-US"/>
        </a:p>
      </dgm:t>
    </dgm:pt>
    <dgm:pt modelId="{A4D3B03E-5318-418C-A8F4-C4C94C972781}">
      <dgm:prSet phldrT="[文字]"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4000" baseline="0" dirty="0">
              <a:latin typeface="Times New Roman" panose="02020603050405020304" pitchFamily="18" charset="0"/>
              <a:ea typeface="微軟正黑體" panose="020B0604030504040204" pitchFamily="34" charset="-120"/>
            </a:rPr>
            <a:t>具有參考價值</a:t>
          </a:r>
        </a:p>
      </dgm:t>
    </dgm:pt>
    <dgm:pt modelId="{A553FB4F-15E9-4B38-BF65-38B8415B64A5}" type="parTrans" cxnId="{48B30A35-4FEC-48F7-A83B-068B776FFFBA}">
      <dgm:prSet/>
      <dgm:spPr/>
      <dgm:t>
        <a:bodyPr/>
        <a:lstStyle/>
        <a:p>
          <a:endParaRPr lang="zh-TW" altLang="en-US" sz="2800" baseline="0">
            <a:latin typeface="Times New Roman" panose="02020603050405020304" pitchFamily="18" charset="0"/>
            <a:ea typeface="微軟正黑體" panose="020B0604030504040204" pitchFamily="34" charset="-120"/>
          </a:endParaRPr>
        </a:p>
      </dgm:t>
    </dgm:pt>
    <dgm:pt modelId="{02F3DF5F-A943-4DA3-AD72-B2D4AB2923CB}" type="sibTrans" cxnId="{48B30A35-4FEC-48F7-A83B-068B776FFFBA}">
      <dgm:prSet/>
      <dgm:spPr/>
      <dgm:t>
        <a:bodyPr/>
        <a:lstStyle/>
        <a:p>
          <a:endParaRPr lang="zh-TW" altLang="en-US" sz="2800" baseline="0">
            <a:latin typeface="Times New Roman" panose="02020603050405020304" pitchFamily="18" charset="0"/>
            <a:ea typeface="微軟正黑體" panose="020B0604030504040204" pitchFamily="34" charset="-120"/>
          </a:endParaRPr>
        </a:p>
      </dgm:t>
    </dgm:pt>
    <dgm:pt modelId="{EF728451-3993-4AB3-8941-2DAA24B3E628}">
      <dgm:prSet phldrT="[文字]" custT="1"/>
      <dgm:spPr/>
      <dgm:t>
        <a:bodyPr/>
        <a:lstStyle/>
        <a:p>
          <a:pPr marL="0" lvl="0" defTabSz="1377950">
            <a:lnSpc>
              <a:spcPct val="90000"/>
            </a:lnSpc>
            <a:spcBef>
              <a:spcPct val="0"/>
            </a:spcBef>
            <a:spcAft>
              <a:spcPct val="35000"/>
            </a:spcAft>
            <a:buNone/>
          </a:pPr>
          <a:r>
            <a:rPr lang="zh-TW" altLang="en-US" sz="4000" baseline="0" dirty="0">
              <a:latin typeface="Times New Roman" panose="02020603050405020304" pitchFamily="18" charset="0"/>
              <a:ea typeface="微軟正黑體" panose="020B0604030504040204" pitchFamily="34" charset="-120"/>
            </a:rPr>
            <a:t>即時分析</a:t>
          </a:r>
        </a:p>
      </dgm:t>
    </dgm:pt>
    <dgm:pt modelId="{3B26C090-D219-4668-9B68-A7CBF7C9DEA9}" type="parTrans" cxnId="{4FE28218-D534-4F0A-8AE7-BF6F2CBB87D6}">
      <dgm:prSet/>
      <dgm:spPr/>
      <dgm:t>
        <a:bodyPr/>
        <a:lstStyle/>
        <a:p>
          <a:endParaRPr lang="zh-TW" altLang="en-US" sz="2800" baseline="0">
            <a:latin typeface="Times New Roman" panose="02020603050405020304" pitchFamily="18" charset="0"/>
            <a:ea typeface="微軟正黑體" panose="020B0604030504040204" pitchFamily="34" charset="-120"/>
          </a:endParaRPr>
        </a:p>
      </dgm:t>
    </dgm:pt>
    <dgm:pt modelId="{C234F37A-5254-441D-8D74-8C9D88DE7F7B}" type="sibTrans" cxnId="{4FE28218-D534-4F0A-8AE7-BF6F2CBB87D6}">
      <dgm:prSet/>
      <dgm:spPr/>
      <dgm:t>
        <a:bodyPr/>
        <a:lstStyle/>
        <a:p>
          <a:endParaRPr lang="zh-TW" altLang="en-US" sz="2800" baseline="0">
            <a:latin typeface="Times New Roman" panose="02020603050405020304" pitchFamily="18" charset="0"/>
            <a:ea typeface="微軟正黑體" panose="020B0604030504040204" pitchFamily="34" charset="-120"/>
          </a:endParaRPr>
        </a:p>
      </dgm:t>
    </dgm:pt>
    <dgm:pt modelId="{401132C3-0D1C-47DB-9E57-D880C3858AE6}">
      <dgm:prSet phldrT="[文字]"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4000" baseline="0" dirty="0">
              <a:latin typeface="Times New Roman" panose="02020603050405020304" pitchFamily="18" charset="0"/>
              <a:ea typeface="微軟正黑體" panose="020B0604030504040204" pitchFamily="34" charset="-120"/>
            </a:rPr>
            <a:t>結合醫療網站</a:t>
          </a:r>
        </a:p>
      </dgm:t>
    </dgm:pt>
    <dgm:pt modelId="{C3F0DB32-6D70-49CB-A719-17C7984CDDB1}" type="parTrans" cxnId="{CC07E5AD-3C96-47A9-A27F-8BA23048D56F}">
      <dgm:prSet/>
      <dgm:spPr/>
      <dgm:t>
        <a:bodyPr/>
        <a:lstStyle/>
        <a:p>
          <a:endParaRPr lang="zh-TW" altLang="en-US" sz="2800" baseline="0">
            <a:latin typeface="Times New Roman" panose="02020603050405020304" pitchFamily="18" charset="0"/>
            <a:ea typeface="微軟正黑體" panose="020B0604030504040204" pitchFamily="34" charset="-120"/>
          </a:endParaRPr>
        </a:p>
      </dgm:t>
    </dgm:pt>
    <dgm:pt modelId="{6C5CE007-9991-42AF-ABF0-5BA573207D18}" type="sibTrans" cxnId="{CC07E5AD-3C96-47A9-A27F-8BA23048D56F}">
      <dgm:prSet/>
      <dgm:spPr/>
      <dgm:t>
        <a:bodyPr/>
        <a:lstStyle/>
        <a:p>
          <a:endParaRPr lang="zh-TW" altLang="en-US" sz="2800" baseline="0">
            <a:latin typeface="Times New Roman" panose="02020603050405020304" pitchFamily="18" charset="0"/>
            <a:ea typeface="微軟正黑體" panose="020B0604030504040204" pitchFamily="34" charset="-120"/>
          </a:endParaRPr>
        </a:p>
      </dgm:t>
    </dgm:pt>
    <dgm:pt modelId="{DFE7BD33-219F-4FA1-AC98-E5FD2D8FF0C1}">
      <dgm:prSet phldrT="[文字]"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4000" baseline="0" dirty="0">
              <a:latin typeface="Times New Roman" panose="02020603050405020304" pitchFamily="18" charset="0"/>
              <a:ea typeface="微軟正黑體" panose="020B0604030504040204" pitchFamily="34" charset="-120"/>
            </a:rPr>
            <a:t>提供醫療專業建議</a:t>
          </a:r>
        </a:p>
      </dgm:t>
    </dgm:pt>
    <dgm:pt modelId="{07FEE87A-E4A7-4437-96C9-C5E32F315936}" type="parTrans" cxnId="{5CD682F3-3F7D-4CC9-B64A-1891E94F3574}">
      <dgm:prSet/>
      <dgm:spPr/>
      <dgm:t>
        <a:bodyPr/>
        <a:lstStyle/>
        <a:p>
          <a:endParaRPr lang="zh-TW" altLang="en-US" sz="2800" baseline="0">
            <a:latin typeface="Times New Roman" panose="02020603050405020304" pitchFamily="18" charset="0"/>
            <a:ea typeface="微軟正黑體" panose="020B0604030504040204" pitchFamily="34" charset="-120"/>
          </a:endParaRPr>
        </a:p>
      </dgm:t>
    </dgm:pt>
    <dgm:pt modelId="{6A14C682-827D-4D60-8F89-C877744C2A4C}" type="sibTrans" cxnId="{5CD682F3-3F7D-4CC9-B64A-1891E94F3574}">
      <dgm:prSet/>
      <dgm:spPr/>
      <dgm:t>
        <a:bodyPr/>
        <a:lstStyle/>
        <a:p>
          <a:endParaRPr lang="zh-TW" altLang="en-US" sz="2800" baseline="0">
            <a:latin typeface="Times New Roman" panose="02020603050405020304" pitchFamily="18" charset="0"/>
            <a:ea typeface="微軟正黑體" panose="020B0604030504040204" pitchFamily="34" charset="-120"/>
          </a:endParaRPr>
        </a:p>
      </dgm:t>
    </dgm:pt>
    <dgm:pt modelId="{03F4F6AC-7F59-4E6F-B88A-2E11627E2661}" type="pres">
      <dgm:prSet presAssocID="{0B5BBEE8-6193-476E-A24F-F892827D9240}" presName="diagram" presStyleCnt="0">
        <dgm:presLayoutVars>
          <dgm:dir/>
          <dgm:resizeHandles val="exact"/>
        </dgm:presLayoutVars>
      </dgm:prSet>
      <dgm:spPr/>
    </dgm:pt>
    <dgm:pt modelId="{E01B80C7-9D92-4873-AF0C-CEE7A66DAC4D}" type="pres">
      <dgm:prSet presAssocID="{A4D3B03E-5318-418C-A8F4-C4C94C972781}" presName="node" presStyleLbl="node1" presStyleIdx="0" presStyleCnt="4" custLinFactNeighborX="-603">
        <dgm:presLayoutVars>
          <dgm:bulletEnabled val="1"/>
        </dgm:presLayoutVars>
      </dgm:prSet>
      <dgm:spPr/>
    </dgm:pt>
    <dgm:pt modelId="{C40DC28C-726E-43E2-8564-171F026DD6EE}" type="pres">
      <dgm:prSet presAssocID="{02F3DF5F-A943-4DA3-AD72-B2D4AB2923CB}" presName="sibTrans" presStyleCnt="0"/>
      <dgm:spPr/>
    </dgm:pt>
    <dgm:pt modelId="{5AA333B6-A795-457F-A1C0-F7BC846F4563}" type="pres">
      <dgm:prSet presAssocID="{EF728451-3993-4AB3-8941-2DAA24B3E628}" presName="node" presStyleLbl="node1" presStyleIdx="1" presStyleCnt="4">
        <dgm:presLayoutVars>
          <dgm:bulletEnabled val="1"/>
        </dgm:presLayoutVars>
      </dgm:prSet>
      <dgm:spPr/>
    </dgm:pt>
    <dgm:pt modelId="{C9E9A4AE-2FF0-4D1A-A8D3-1D4273FD25EB}" type="pres">
      <dgm:prSet presAssocID="{C234F37A-5254-441D-8D74-8C9D88DE7F7B}" presName="sibTrans" presStyleCnt="0"/>
      <dgm:spPr/>
    </dgm:pt>
    <dgm:pt modelId="{E6ACB0CE-6795-49F7-8B30-E94E1890AF8F}" type="pres">
      <dgm:prSet presAssocID="{401132C3-0D1C-47DB-9E57-D880C3858AE6}" presName="node" presStyleLbl="node1" presStyleIdx="2" presStyleCnt="4">
        <dgm:presLayoutVars>
          <dgm:bulletEnabled val="1"/>
        </dgm:presLayoutVars>
      </dgm:prSet>
      <dgm:spPr/>
    </dgm:pt>
    <dgm:pt modelId="{CE71DE5F-97C8-4451-A4A8-27855BFDEC65}" type="pres">
      <dgm:prSet presAssocID="{6C5CE007-9991-42AF-ABF0-5BA573207D18}" presName="sibTrans" presStyleCnt="0"/>
      <dgm:spPr/>
    </dgm:pt>
    <dgm:pt modelId="{240CF389-A4F9-4573-9B1F-40E7F961F695}" type="pres">
      <dgm:prSet presAssocID="{DFE7BD33-219F-4FA1-AC98-E5FD2D8FF0C1}" presName="node" presStyleLbl="node1" presStyleIdx="3" presStyleCnt="4">
        <dgm:presLayoutVars>
          <dgm:bulletEnabled val="1"/>
        </dgm:presLayoutVars>
      </dgm:prSet>
      <dgm:spPr/>
    </dgm:pt>
  </dgm:ptLst>
  <dgm:cxnLst>
    <dgm:cxn modelId="{4FE28218-D534-4F0A-8AE7-BF6F2CBB87D6}" srcId="{0B5BBEE8-6193-476E-A24F-F892827D9240}" destId="{EF728451-3993-4AB3-8941-2DAA24B3E628}" srcOrd="1" destOrd="0" parTransId="{3B26C090-D219-4668-9B68-A7CBF7C9DEA9}" sibTransId="{C234F37A-5254-441D-8D74-8C9D88DE7F7B}"/>
    <dgm:cxn modelId="{F789C525-CE38-4C84-8F3D-8EB624378872}" type="presOf" srcId="{DFE7BD33-219F-4FA1-AC98-E5FD2D8FF0C1}" destId="{240CF389-A4F9-4573-9B1F-40E7F961F695}" srcOrd="0" destOrd="0" presId="urn:microsoft.com/office/officeart/2005/8/layout/default"/>
    <dgm:cxn modelId="{48B30A35-4FEC-48F7-A83B-068B776FFFBA}" srcId="{0B5BBEE8-6193-476E-A24F-F892827D9240}" destId="{A4D3B03E-5318-418C-A8F4-C4C94C972781}" srcOrd="0" destOrd="0" parTransId="{A553FB4F-15E9-4B38-BF65-38B8415B64A5}" sibTransId="{02F3DF5F-A943-4DA3-AD72-B2D4AB2923CB}"/>
    <dgm:cxn modelId="{BC04E36E-8540-4372-873A-C57EA17ABE8B}" type="presOf" srcId="{401132C3-0D1C-47DB-9E57-D880C3858AE6}" destId="{E6ACB0CE-6795-49F7-8B30-E94E1890AF8F}" srcOrd="0" destOrd="0" presId="urn:microsoft.com/office/officeart/2005/8/layout/default"/>
    <dgm:cxn modelId="{0FE1DE59-D481-41B7-A2EE-F918449C1D91}" type="presOf" srcId="{A4D3B03E-5318-418C-A8F4-C4C94C972781}" destId="{E01B80C7-9D92-4873-AF0C-CEE7A66DAC4D}" srcOrd="0" destOrd="0" presId="urn:microsoft.com/office/officeart/2005/8/layout/default"/>
    <dgm:cxn modelId="{A76AFB94-510A-4190-B73E-02866FDE3446}" type="presOf" srcId="{0B5BBEE8-6193-476E-A24F-F892827D9240}" destId="{03F4F6AC-7F59-4E6F-B88A-2E11627E2661}" srcOrd="0" destOrd="0" presId="urn:microsoft.com/office/officeart/2005/8/layout/default"/>
    <dgm:cxn modelId="{CC07E5AD-3C96-47A9-A27F-8BA23048D56F}" srcId="{0B5BBEE8-6193-476E-A24F-F892827D9240}" destId="{401132C3-0D1C-47DB-9E57-D880C3858AE6}" srcOrd="2" destOrd="0" parTransId="{C3F0DB32-6D70-49CB-A719-17C7984CDDB1}" sibTransId="{6C5CE007-9991-42AF-ABF0-5BA573207D18}"/>
    <dgm:cxn modelId="{ECB86CEE-ABC6-4254-ABFD-1354CBB68984}" type="presOf" srcId="{EF728451-3993-4AB3-8941-2DAA24B3E628}" destId="{5AA333B6-A795-457F-A1C0-F7BC846F4563}" srcOrd="0" destOrd="0" presId="urn:microsoft.com/office/officeart/2005/8/layout/default"/>
    <dgm:cxn modelId="{5CD682F3-3F7D-4CC9-B64A-1891E94F3574}" srcId="{0B5BBEE8-6193-476E-A24F-F892827D9240}" destId="{DFE7BD33-219F-4FA1-AC98-E5FD2D8FF0C1}" srcOrd="3" destOrd="0" parTransId="{07FEE87A-E4A7-4437-96C9-C5E32F315936}" sibTransId="{6A14C682-827D-4D60-8F89-C877744C2A4C}"/>
    <dgm:cxn modelId="{F7BFCEAA-377C-44FF-BA72-0BE1FC2FB60A}" type="presParOf" srcId="{03F4F6AC-7F59-4E6F-B88A-2E11627E2661}" destId="{E01B80C7-9D92-4873-AF0C-CEE7A66DAC4D}" srcOrd="0" destOrd="0" presId="urn:microsoft.com/office/officeart/2005/8/layout/default"/>
    <dgm:cxn modelId="{0D808486-2889-4AFB-BCB0-7814F12F52A2}" type="presParOf" srcId="{03F4F6AC-7F59-4E6F-B88A-2E11627E2661}" destId="{C40DC28C-726E-43E2-8564-171F026DD6EE}" srcOrd="1" destOrd="0" presId="urn:microsoft.com/office/officeart/2005/8/layout/default"/>
    <dgm:cxn modelId="{D9C4FD5E-BAE7-4F81-8EE1-5FA9F4A886C7}" type="presParOf" srcId="{03F4F6AC-7F59-4E6F-B88A-2E11627E2661}" destId="{5AA333B6-A795-457F-A1C0-F7BC846F4563}" srcOrd="2" destOrd="0" presId="urn:microsoft.com/office/officeart/2005/8/layout/default"/>
    <dgm:cxn modelId="{640B4FDA-E5A9-4476-AB66-C3102FA03F8A}" type="presParOf" srcId="{03F4F6AC-7F59-4E6F-B88A-2E11627E2661}" destId="{C9E9A4AE-2FF0-4D1A-A8D3-1D4273FD25EB}" srcOrd="3" destOrd="0" presId="urn:microsoft.com/office/officeart/2005/8/layout/default"/>
    <dgm:cxn modelId="{F3787482-46F2-4C52-97EC-DEC0FCE7BE30}" type="presParOf" srcId="{03F4F6AC-7F59-4E6F-B88A-2E11627E2661}" destId="{E6ACB0CE-6795-49F7-8B30-E94E1890AF8F}" srcOrd="4" destOrd="0" presId="urn:microsoft.com/office/officeart/2005/8/layout/default"/>
    <dgm:cxn modelId="{64E5B780-9D36-4BA9-9DE0-4B294967853D}" type="presParOf" srcId="{03F4F6AC-7F59-4E6F-B88A-2E11627E2661}" destId="{CE71DE5F-97C8-4451-A4A8-27855BFDEC65}" srcOrd="5" destOrd="0" presId="urn:microsoft.com/office/officeart/2005/8/layout/default"/>
    <dgm:cxn modelId="{E9588CCA-9F2D-46FA-9129-4EF416BF02E1}" type="presParOf" srcId="{03F4F6AC-7F59-4E6F-B88A-2E11627E2661}" destId="{240CF389-A4F9-4573-9B1F-40E7F961F695}"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B80C7-9D92-4873-AF0C-CEE7A66DAC4D}">
      <dsp:nvSpPr>
        <dsp:cNvPr id="0" name=""/>
        <dsp:cNvSpPr/>
      </dsp:nvSpPr>
      <dsp:spPr>
        <a:xfrm>
          <a:off x="1120844" y="261"/>
          <a:ext cx="3560647" cy="21363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TW" altLang="en-US" sz="4000" kern="1200" baseline="0" dirty="0">
              <a:latin typeface="Times New Roman" panose="02020603050405020304" pitchFamily="18" charset="0"/>
              <a:ea typeface="微軟正黑體" panose="020B0604030504040204" pitchFamily="34" charset="-120"/>
            </a:rPr>
            <a:t>具有參考價值</a:t>
          </a:r>
        </a:p>
      </dsp:txBody>
      <dsp:txXfrm>
        <a:off x="1120844" y="261"/>
        <a:ext cx="3560647" cy="2136388"/>
      </dsp:txXfrm>
    </dsp:sp>
    <dsp:sp modelId="{5AA333B6-A795-457F-A1C0-F7BC846F4563}">
      <dsp:nvSpPr>
        <dsp:cNvPr id="0" name=""/>
        <dsp:cNvSpPr/>
      </dsp:nvSpPr>
      <dsp:spPr>
        <a:xfrm>
          <a:off x="5059026" y="261"/>
          <a:ext cx="3560647" cy="2136388"/>
        </a:xfrm>
        <a:prstGeom prst="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377950">
            <a:lnSpc>
              <a:spcPct val="90000"/>
            </a:lnSpc>
            <a:spcBef>
              <a:spcPct val="0"/>
            </a:spcBef>
            <a:spcAft>
              <a:spcPct val="35000"/>
            </a:spcAft>
            <a:buNone/>
          </a:pPr>
          <a:r>
            <a:rPr lang="zh-TW" altLang="en-US" sz="4000" kern="1200" baseline="0" dirty="0">
              <a:latin typeface="Times New Roman" panose="02020603050405020304" pitchFamily="18" charset="0"/>
              <a:ea typeface="微軟正黑體" panose="020B0604030504040204" pitchFamily="34" charset="-120"/>
            </a:rPr>
            <a:t>即時分析</a:t>
          </a:r>
        </a:p>
      </dsp:txBody>
      <dsp:txXfrm>
        <a:off x="5059026" y="261"/>
        <a:ext cx="3560647" cy="2136388"/>
      </dsp:txXfrm>
    </dsp:sp>
    <dsp:sp modelId="{E6ACB0CE-6795-49F7-8B30-E94E1890AF8F}">
      <dsp:nvSpPr>
        <dsp:cNvPr id="0" name=""/>
        <dsp:cNvSpPr/>
      </dsp:nvSpPr>
      <dsp:spPr>
        <a:xfrm>
          <a:off x="1142314" y="2492714"/>
          <a:ext cx="3560647" cy="2136388"/>
        </a:xfrm>
        <a:prstGeom prst="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TW" altLang="en-US" sz="4000" kern="1200" baseline="0" dirty="0">
              <a:latin typeface="Times New Roman" panose="02020603050405020304" pitchFamily="18" charset="0"/>
              <a:ea typeface="微軟正黑體" panose="020B0604030504040204" pitchFamily="34" charset="-120"/>
            </a:rPr>
            <a:t>結合醫療網站</a:t>
          </a:r>
        </a:p>
      </dsp:txBody>
      <dsp:txXfrm>
        <a:off x="1142314" y="2492714"/>
        <a:ext cx="3560647" cy="2136388"/>
      </dsp:txXfrm>
    </dsp:sp>
    <dsp:sp modelId="{240CF389-A4F9-4573-9B1F-40E7F961F695}">
      <dsp:nvSpPr>
        <dsp:cNvPr id="0" name=""/>
        <dsp:cNvSpPr/>
      </dsp:nvSpPr>
      <dsp:spPr>
        <a:xfrm>
          <a:off x="5059026" y="2492714"/>
          <a:ext cx="3560647" cy="2136388"/>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TW" altLang="en-US" sz="4000" kern="1200" baseline="0" dirty="0">
              <a:latin typeface="Times New Roman" panose="02020603050405020304" pitchFamily="18" charset="0"/>
              <a:ea typeface="微軟正黑體" panose="020B0604030504040204" pitchFamily="34" charset="-120"/>
            </a:rPr>
            <a:t>提供醫療專業建議</a:t>
          </a:r>
        </a:p>
      </dsp:txBody>
      <dsp:txXfrm>
        <a:off x="5059026" y="2492714"/>
        <a:ext cx="3560647" cy="21363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5B042D3-62F2-4336-9C94-6FF66DC1A6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B9F6F41C-1E62-4A65-A958-E1E44BDF33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1337F7-5BE0-432E-B6C9-0BC784CE6D7E}" type="datetimeFigureOut">
              <a:rPr lang="zh-TW" altLang="en-US" smtClean="0"/>
              <a:t>2021/12/13</a:t>
            </a:fld>
            <a:endParaRPr lang="zh-TW" altLang="en-US"/>
          </a:p>
        </p:txBody>
      </p:sp>
      <p:sp>
        <p:nvSpPr>
          <p:cNvPr id="4" name="頁尾版面配置區 3">
            <a:extLst>
              <a:ext uri="{FF2B5EF4-FFF2-40B4-BE49-F238E27FC236}">
                <a16:creationId xmlns:a16="http://schemas.microsoft.com/office/drawing/2014/main" id="{84824547-B0AE-4422-8107-23D719321D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23AD19CC-E434-4F22-B52B-B4F9C8B771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E7D73D-F4D2-49EB-9FE8-45AC059080E9}" type="slidenum">
              <a:rPr lang="zh-TW" altLang="en-US" smtClean="0"/>
              <a:t>‹#›</a:t>
            </a:fld>
            <a:endParaRPr lang="zh-TW" altLang="en-US"/>
          </a:p>
        </p:txBody>
      </p:sp>
    </p:spTree>
    <p:extLst>
      <p:ext uri="{BB962C8B-B14F-4D97-AF65-F5344CB8AC3E}">
        <p14:creationId xmlns:p14="http://schemas.microsoft.com/office/powerpoint/2010/main" val="1434516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AADAA-5D4D-414D-A8EA-4496E7ED7409}" type="datetimeFigureOut">
              <a:rPr lang="zh-TW" altLang="en-US" smtClean="0"/>
              <a:t>2021/12/13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887CE-E8A7-4527-A0E9-B8981244810A}" type="slidenum">
              <a:rPr lang="zh-TW" altLang="en-US" smtClean="0"/>
              <a:t>‹#›</a:t>
            </a:fld>
            <a:endParaRPr lang="zh-TW" altLang="en-US"/>
          </a:p>
        </p:txBody>
      </p:sp>
    </p:spTree>
    <p:extLst>
      <p:ext uri="{BB962C8B-B14F-4D97-AF65-F5344CB8AC3E}">
        <p14:creationId xmlns:p14="http://schemas.microsoft.com/office/powerpoint/2010/main" val="3745459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r>
              <a:rPr lang="zh-TW" altLang="en-US"/>
              <a:t>報告人：</a:t>
            </a:r>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43930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r>
              <a:rPr lang="zh-TW" altLang="en-US"/>
              <a:t>報告人：</a:t>
            </a:r>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202804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r>
              <a:rPr lang="zh-TW" altLang="en-US"/>
              <a:t>報告人：</a:t>
            </a:r>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929255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r>
              <a:rPr lang="zh-TW" altLang="en-US"/>
              <a:t>報告人：</a:t>
            </a:r>
            <a:endParaRPr lang="zh-TW" altLang="en-US" dirty="0"/>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lvl1pPr>
              <a:defRPr baseline="0"/>
            </a:lvl1pPr>
          </a:lstStyle>
          <a:p>
            <a:fld id="{290F0D57-3A2D-4C93-94D0-187693FB1C69}" type="slidenum">
              <a:rPr lang="zh-TW" altLang="en-US" smtClean="0"/>
              <a:pPr/>
              <a:t>‹#›</a:t>
            </a:fld>
            <a:endParaRPr lang="zh-TW" altLang="en-US" dirty="0"/>
          </a:p>
        </p:txBody>
      </p:sp>
    </p:spTree>
    <p:extLst>
      <p:ext uri="{BB962C8B-B14F-4D97-AF65-F5344CB8AC3E}">
        <p14:creationId xmlns:p14="http://schemas.microsoft.com/office/powerpoint/2010/main" val="338855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r>
              <a:rPr lang="zh-TW" altLang="en-US"/>
              <a:t>報告人：</a:t>
            </a:r>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4119979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r>
              <a:rPr lang="zh-TW" altLang="en-US"/>
              <a:t>報告人：</a:t>
            </a:r>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204952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r>
              <a:rPr lang="zh-TW" altLang="en-US"/>
              <a:t>報告人：</a:t>
            </a:r>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195024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r>
              <a:rPr lang="zh-TW" altLang="en-US"/>
              <a:t>報告人：</a:t>
            </a:r>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742357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r>
              <a:rPr lang="zh-TW" altLang="en-US"/>
              <a:t>報告人：</a:t>
            </a:r>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2497485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r>
              <a:rPr lang="zh-TW" altLang="en-US"/>
              <a:t>報告人：</a:t>
            </a:r>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3336562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r>
              <a:rPr lang="zh-TW" altLang="en-US"/>
              <a:t>報告人：</a:t>
            </a:r>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90F0D57-3A2D-4C93-94D0-187693FB1C69}" type="slidenum">
              <a:rPr lang="zh-TW" altLang="en-US" smtClean="0"/>
              <a:t>‹#›</a:t>
            </a:fld>
            <a:endParaRPr lang="zh-TW" altLang="en-US"/>
          </a:p>
        </p:txBody>
      </p:sp>
    </p:spTree>
    <p:extLst>
      <p:ext uri="{BB962C8B-B14F-4D97-AF65-F5344CB8AC3E}">
        <p14:creationId xmlns:p14="http://schemas.microsoft.com/office/powerpoint/2010/main" val="351269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600" baseline="0">
                <a:solidFill>
                  <a:schemeClr val="tx1"/>
                </a:solidFill>
                <a:latin typeface="Times New Roman" panose="02020603050405020304" pitchFamily="18" charset="0"/>
                <a:ea typeface="微軟正黑體" panose="020B0604030504040204" pitchFamily="34" charset="-120"/>
              </a:defRPr>
            </a:lvl1pPr>
          </a:lstStyle>
          <a:p>
            <a:r>
              <a:rPr lang="zh-TW" altLang="en-US"/>
              <a:t>報告人：</a:t>
            </a:r>
            <a:endParaRPr lang="zh-TW" altLang="en-US" dirty="0"/>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aseline="0">
                <a:solidFill>
                  <a:schemeClr val="tx1">
                    <a:tint val="75000"/>
                  </a:schemeClr>
                </a:solidFill>
                <a:latin typeface="Times New Roman" panose="02020603050405020304" pitchFamily="18" charset="0"/>
                <a:ea typeface="微軟正黑體" panose="020B0604030504040204" pitchFamily="34" charset="-120"/>
              </a:defRPr>
            </a:lvl1pPr>
          </a:lstStyle>
          <a:p>
            <a:endParaRPr lang="zh-TW" altLang="en-US"/>
          </a:p>
        </p:txBody>
      </p:sp>
      <p:sp>
        <p:nvSpPr>
          <p:cNvPr id="6" name="投影片編號版面配置區 5"/>
          <p:cNvSpPr>
            <a:spLocks noGrp="1"/>
          </p:cNvSpPr>
          <p:nvPr>
            <p:ph type="sldNum" sz="quarter" idx="4"/>
          </p:nvPr>
        </p:nvSpPr>
        <p:spPr>
          <a:xfrm>
            <a:off x="8610600" y="6538912"/>
            <a:ext cx="2743200" cy="365125"/>
          </a:xfrm>
          <a:prstGeom prst="rect">
            <a:avLst/>
          </a:prstGeom>
        </p:spPr>
        <p:txBody>
          <a:bodyPr vert="horz" lIns="91440" tIns="45720" rIns="91440" bIns="45720" rtlCol="0" anchor="ctr"/>
          <a:lstStyle>
            <a:lvl1pPr algn="r">
              <a:defRPr sz="1600" baseline="0">
                <a:solidFill>
                  <a:schemeClr val="tx1"/>
                </a:solidFill>
                <a:latin typeface="Times New Roman" panose="02020603050405020304" pitchFamily="18" charset="0"/>
                <a:ea typeface="微軟正黑體" panose="020B0604030504040204" pitchFamily="34" charset="-120"/>
              </a:defRPr>
            </a:lvl1pPr>
          </a:lstStyle>
          <a:p>
            <a:fld id="{290F0D57-3A2D-4C93-94D0-187693FB1C69}" type="slidenum">
              <a:rPr lang="zh-TW" altLang="en-US" smtClean="0"/>
              <a:pPr/>
              <a:t>‹#›</a:t>
            </a:fld>
            <a:endParaRPr lang="zh-TW" altLang="en-US"/>
          </a:p>
        </p:txBody>
      </p:sp>
    </p:spTree>
    <p:extLst>
      <p:ext uri="{BB962C8B-B14F-4D97-AF65-F5344CB8AC3E}">
        <p14:creationId xmlns:p14="http://schemas.microsoft.com/office/powerpoint/2010/main" val="1389339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baseline="0">
          <a:solidFill>
            <a:schemeClr val="tx1"/>
          </a:solidFill>
          <a:latin typeface="Times New Roman" panose="02020603050405020304" pitchFamily="18" charset="0"/>
          <a:ea typeface="微軟正黑體" panose="020B0604030504040204" pitchFamily="34" charset="-120"/>
          <a:cs typeface="+mj-cs"/>
        </a:defRPr>
      </a:lvl1pPr>
    </p:titleStyle>
    <p:bodyStyle>
      <a:lvl1pPr marL="228600" indent="-228600" algn="just" defTabSz="914400" rtl="0" eaLnBrk="0" latinLnBrk="0" hangingPunct="0">
        <a:lnSpc>
          <a:spcPct val="9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微軟正黑體" panose="020B0604030504040204" pitchFamily="34" charset="-120"/>
          <a:cs typeface="+mn-cs"/>
        </a:defRPr>
      </a:lvl1pPr>
      <a:lvl2pPr marL="685800" indent="-228600" algn="just" defTabSz="914400" rtl="0" eaLnBrk="0" latinLnBrk="0" hangingPunct="0">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微軟正黑體" panose="020B0604030504040204" pitchFamily="34" charset="-120"/>
          <a:cs typeface="+mn-cs"/>
        </a:defRPr>
      </a:lvl2pPr>
      <a:lvl3pPr marL="1143000" indent="-228600" algn="just" defTabSz="914400" rtl="0" eaLnBrk="0" latinLnBrk="0" hangingPunct="0">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微軟正黑體" panose="020B0604030504040204" pitchFamily="34" charset="-120"/>
          <a:cs typeface="+mn-cs"/>
        </a:defRPr>
      </a:lvl3pPr>
      <a:lvl4pPr marL="1600200" indent="-228600" algn="just" defTabSz="914400" rtl="0" eaLnBrk="0" latinLnBrk="0" hangingPunct="0">
        <a:lnSpc>
          <a:spcPct val="9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微軟正黑體" panose="020B0604030504040204" pitchFamily="34" charset="-120"/>
          <a:cs typeface="+mn-cs"/>
        </a:defRPr>
      </a:lvl4pPr>
      <a:lvl5pPr marL="2057400" indent="-228600" algn="just" defTabSz="914400" rtl="0" eaLnBrk="0" latinLnBrk="0" hangingPunct="0">
        <a:lnSpc>
          <a:spcPct val="9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xml"/><Relationship Id="rId3" Type="http://schemas.microsoft.com/office/2007/relationships/hdphoto" Target="../media/hdphoto1.wdp"/><Relationship Id="rId7" Type="http://schemas.openxmlformats.org/officeDocument/2006/relationships/diagramData" Target="../diagrams/data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2.png"/><Relationship Id="rId9"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ommonhealth.com.tw/article/83193" TargetMode="External"/><Relationship Id="rId2" Type="http://schemas.openxmlformats.org/officeDocument/2006/relationships/hyperlink" Target="https://www.ndc.gov.tw/Content_List.aspx?n=695E69E28C6AC7F3" TargetMode="External"/><Relationship Id="rId1" Type="http://schemas.openxmlformats.org/officeDocument/2006/relationships/slideLayout" Target="../slideLayouts/slideLayout2.xml"/><Relationship Id="rId4" Type="http://schemas.openxmlformats.org/officeDocument/2006/relationships/hyperlink" Target="https://read01.com/OAMyLzP.html#.Ya79ItBBxm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916B641-13AB-435F-9D9F-302BEB466684}"/>
              </a:ext>
            </a:extLst>
          </p:cNvPr>
          <p:cNvSpPr>
            <a:spLocks noGrp="1"/>
          </p:cNvSpPr>
          <p:nvPr>
            <p:ph type="sldNum" sz="quarter" idx="12"/>
          </p:nvPr>
        </p:nvSpPr>
        <p:spPr/>
        <p:txBody>
          <a:bodyPr/>
          <a:lstStyle/>
          <a:p>
            <a:fld id="{290F0D57-3A2D-4C93-94D0-187693FB1C69}" type="slidenum">
              <a:rPr lang="zh-TW" altLang="en-US" smtClean="0"/>
              <a:t>1</a:t>
            </a:fld>
            <a:endParaRPr lang="zh-TW" altLang="en-US" dirty="0"/>
          </a:p>
        </p:txBody>
      </p:sp>
      <p:sp>
        <p:nvSpPr>
          <p:cNvPr id="17" name="椭圆 6">
            <a:extLst>
              <a:ext uri="{FF2B5EF4-FFF2-40B4-BE49-F238E27FC236}">
                <a16:creationId xmlns:a16="http://schemas.microsoft.com/office/drawing/2014/main" id="{801CEAEB-915E-4531-A1F4-84FE0E0F390F}"/>
              </a:ext>
            </a:extLst>
          </p:cNvPr>
          <p:cNvSpPr/>
          <p:nvPr/>
        </p:nvSpPr>
        <p:spPr>
          <a:xfrm>
            <a:off x="-503274" y="5333055"/>
            <a:ext cx="12695274" cy="2604977"/>
          </a:xfrm>
          <a:prstGeom prst="ellipse">
            <a:avLst/>
          </a:prstGeom>
          <a:solidFill>
            <a:srgbClr val="F6B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5" name="文本框 8">
            <a:extLst>
              <a:ext uri="{FF2B5EF4-FFF2-40B4-BE49-F238E27FC236}">
                <a16:creationId xmlns:a16="http://schemas.microsoft.com/office/drawing/2014/main" id="{57041CB6-BA36-4159-95CB-D7766E514975}"/>
              </a:ext>
            </a:extLst>
          </p:cNvPr>
          <p:cNvSpPr txBox="1"/>
          <p:nvPr/>
        </p:nvSpPr>
        <p:spPr>
          <a:xfrm>
            <a:off x="2406021" y="688490"/>
            <a:ext cx="7369326" cy="1015663"/>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zh-TW" altLang="en-US" sz="6000" b="1" dirty="0">
                <a:ln/>
                <a:solidFill>
                  <a:schemeClr val="accent4"/>
                </a:solidFill>
                <a:latin typeface="標楷體" panose="03000509000000000000" pitchFamily="65" charset="-120"/>
                <a:ea typeface="標楷體" panose="03000509000000000000" pitchFamily="65" charset="-120"/>
                <a:cs typeface="+mn-ea"/>
              </a:rPr>
              <a:t>年長者肌力測試軟體</a:t>
            </a:r>
            <a:endParaRPr lang="zh-CN" altLang="en-US" sz="6000" b="1" dirty="0">
              <a:ln/>
              <a:solidFill>
                <a:schemeClr val="accent4"/>
              </a:solidFill>
              <a:latin typeface="微軟正黑體" panose="020B0604030504040204" pitchFamily="34" charset="-120"/>
              <a:ea typeface="微軟正黑體" panose="020B0604030504040204" pitchFamily="34" charset="-120"/>
            </a:endParaRPr>
          </a:p>
        </p:txBody>
      </p:sp>
      <p:grpSp>
        <p:nvGrpSpPr>
          <p:cNvPr id="7" name="组合 13">
            <a:extLst>
              <a:ext uri="{FF2B5EF4-FFF2-40B4-BE49-F238E27FC236}">
                <a16:creationId xmlns:a16="http://schemas.microsoft.com/office/drawing/2014/main" id="{AABC3D2E-69C9-48F9-A9E1-5E5A898AFD8A}"/>
              </a:ext>
            </a:extLst>
          </p:cNvPr>
          <p:cNvGrpSpPr/>
          <p:nvPr/>
        </p:nvGrpSpPr>
        <p:grpSpPr>
          <a:xfrm>
            <a:off x="1796902" y="747113"/>
            <a:ext cx="893623" cy="915795"/>
            <a:chOff x="1796902" y="747113"/>
            <a:chExt cx="893623" cy="915795"/>
          </a:xfrm>
        </p:grpSpPr>
        <p:sp>
          <p:nvSpPr>
            <p:cNvPr id="8"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solidFill>
              <a:srgbClr val="F6B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9" name="直接连接符 2">
              <a:extLst>
                <a:ext uri="{FF2B5EF4-FFF2-40B4-BE49-F238E27FC236}">
                  <a16:creationId xmlns:a16="http://schemas.microsoft.com/office/drawing/2014/main" id="{B69D1C46-ED13-43F4-891B-9CE393538170}"/>
                </a:ext>
              </a:extLst>
            </p:cNvPr>
            <p:cNvCxnSpPr>
              <a:stCxn id="8" idx="2"/>
            </p:cNvCxnSpPr>
            <p:nvPr/>
          </p:nvCxnSpPr>
          <p:spPr>
            <a:xfrm flipH="1" flipV="1">
              <a:off x="1807535" y="1524945"/>
              <a:ext cx="339980" cy="1"/>
            </a:xfrm>
            <a:prstGeom prst="line">
              <a:avLst/>
            </a:prstGeom>
            <a:noFill/>
            <a:ln w="38100" cap="flat" cmpd="sng" algn="ctr">
              <a:solidFill>
                <a:srgbClr val="F6BD2A"/>
              </a:solidFill>
              <a:prstDash val="solid"/>
              <a:miter lim="800000"/>
            </a:ln>
            <a:effectLst/>
          </p:spPr>
        </p:cxnSp>
        <p:cxnSp>
          <p:nvCxnSpPr>
            <p:cNvPr id="10"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noFill/>
            <a:ln w="38100" cap="flat" cmpd="sng" algn="ctr">
              <a:solidFill>
                <a:srgbClr val="F6BD2A"/>
              </a:solidFill>
              <a:prstDash val="solid"/>
              <a:miter lim="800000"/>
            </a:ln>
            <a:effectLst/>
          </p:spPr>
        </p:cxnSp>
        <p:cxnSp>
          <p:nvCxnSpPr>
            <p:cNvPr id="11"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noFill/>
            <a:ln w="38100" cap="flat" cmpd="sng" algn="ctr">
              <a:solidFill>
                <a:srgbClr val="F6BD2A"/>
              </a:solidFill>
              <a:prstDash val="solid"/>
              <a:miter lim="800000"/>
            </a:ln>
            <a:effectLst/>
          </p:spPr>
        </p:cxnSp>
      </p:grpSp>
      <p:grpSp>
        <p:nvGrpSpPr>
          <p:cNvPr id="12" name="组合 14">
            <a:extLst>
              <a:ext uri="{FF2B5EF4-FFF2-40B4-BE49-F238E27FC236}">
                <a16:creationId xmlns:a16="http://schemas.microsoft.com/office/drawing/2014/main" id="{CC446613-31F8-45F1-B47D-1DA573FF617A}"/>
              </a:ext>
            </a:extLst>
          </p:cNvPr>
          <p:cNvGrpSpPr/>
          <p:nvPr/>
        </p:nvGrpSpPr>
        <p:grpSpPr>
          <a:xfrm flipH="1">
            <a:off x="9490842" y="759854"/>
            <a:ext cx="893623" cy="915795"/>
            <a:chOff x="1796902" y="747113"/>
            <a:chExt cx="893623" cy="915795"/>
          </a:xfrm>
        </p:grpSpPr>
        <p:sp>
          <p:nvSpPr>
            <p:cNvPr id="13" name="椭圆 15">
              <a:extLst>
                <a:ext uri="{FF2B5EF4-FFF2-40B4-BE49-F238E27FC236}">
                  <a16:creationId xmlns:a16="http://schemas.microsoft.com/office/drawing/2014/main" id="{90C62C9A-C188-43A4-BEB4-9CC58EC026DB}"/>
                </a:ext>
              </a:extLst>
            </p:cNvPr>
            <p:cNvSpPr/>
            <p:nvPr/>
          </p:nvSpPr>
          <p:spPr>
            <a:xfrm>
              <a:off x="2147515" y="1386983"/>
              <a:ext cx="275925" cy="275925"/>
            </a:xfrm>
            <a:prstGeom prst="ellipse">
              <a:avLst/>
            </a:prstGeom>
            <a:solidFill>
              <a:srgbClr val="F6B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4" name="直接连接符 16">
              <a:extLst>
                <a:ext uri="{FF2B5EF4-FFF2-40B4-BE49-F238E27FC236}">
                  <a16:creationId xmlns:a16="http://schemas.microsoft.com/office/drawing/2014/main" id="{36A0689C-A48B-4D98-B078-393145124D5F}"/>
                </a:ext>
              </a:extLst>
            </p:cNvPr>
            <p:cNvCxnSpPr>
              <a:stCxn id="13" idx="2"/>
            </p:cNvCxnSpPr>
            <p:nvPr/>
          </p:nvCxnSpPr>
          <p:spPr>
            <a:xfrm flipH="1" flipV="1">
              <a:off x="1807535" y="1524945"/>
              <a:ext cx="339980" cy="1"/>
            </a:xfrm>
            <a:prstGeom prst="line">
              <a:avLst/>
            </a:prstGeom>
            <a:noFill/>
            <a:ln w="38100" cap="flat" cmpd="sng" algn="ctr">
              <a:solidFill>
                <a:srgbClr val="F6BD2A"/>
              </a:solidFill>
              <a:prstDash val="solid"/>
              <a:miter lim="800000"/>
            </a:ln>
            <a:effectLst/>
          </p:spPr>
        </p:cxnSp>
        <p:cxnSp>
          <p:nvCxnSpPr>
            <p:cNvPr id="15" name="直接连接符 17">
              <a:extLst>
                <a:ext uri="{FF2B5EF4-FFF2-40B4-BE49-F238E27FC236}">
                  <a16:creationId xmlns:a16="http://schemas.microsoft.com/office/drawing/2014/main" id="{30B548D7-4E99-4EA2-8865-E77D501AD36A}"/>
                </a:ext>
              </a:extLst>
            </p:cNvPr>
            <p:cNvCxnSpPr/>
            <p:nvPr/>
          </p:nvCxnSpPr>
          <p:spPr>
            <a:xfrm flipV="1">
              <a:off x="1818169" y="759854"/>
              <a:ext cx="0" cy="775724"/>
            </a:xfrm>
            <a:prstGeom prst="line">
              <a:avLst/>
            </a:prstGeom>
            <a:noFill/>
            <a:ln w="38100" cap="flat" cmpd="sng" algn="ctr">
              <a:solidFill>
                <a:srgbClr val="F6BD2A"/>
              </a:solidFill>
              <a:prstDash val="solid"/>
              <a:miter lim="800000"/>
            </a:ln>
            <a:effectLst/>
          </p:spPr>
        </p:cxnSp>
        <p:cxnSp>
          <p:nvCxnSpPr>
            <p:cNvPr id="16" name="直接连接符 18">
              <a:extLst>
                <a:ext uri="{FF2B5EF4-FFF2-40B4-BE49-F238E27FC236}">
                  <a16:creationId xmlns:a16="http://schemas.microsoft.com/office/drawing/2014/main" id="{AFD56DAB-9D9C-4B9E-87C7-35AA90ED33C0}"/>
                </a:ext>
              </a:extLst>
            </p:cNvPr>
            <p:cNvCxnSpPr/>
            <p:nvPr/>
          </p:nvCxnSpPr>
          <p:spPr>
            <a:xfrm>
              <a:off x="1796902" y="747113"/>
              <a:ext cx="893623" cy="0"/>
            </a:xfrm>
            <a:prstGeom prst="line">
              <a:avLst/>
            </a:prstGeom>
            <a:noFill/>
            <a:ln w="38100" cap="flat" cmpd="sng" algn="ctr">
              <a:solidFill>
                <a:srgbClr val="F6BD2A"/>
              </a:solidFill>
              <a:prstDash val="solid"/>
              <a:miter lim="800000"/>
            </a:ln>
            <a:effectLst/>
          </p:spPr>
        </p:cxnSp>
      </p:grpSp>
      <p:sp>
        <p:nvSpPr>
          <p:cNvPr id="24" name="文字方塊 23">
            <a:extLst>
              <a:ext uri="{FF2B5EF4-FFF2-40B4-BE49-F238E27FC236}">
                <a16:creationId xmlns:a16="http://schemas.microsoft.com/office/drawing/2014/main" id="{7EA7D8AA-F6D7-475B-9D6E-BA99D13EFB6F}"/>
              </a:ext>
            </a:extLst>
          </p:cNvPr>
          <p:cNvSpPr txBox="1"/>
          <p:nvPr/>
        </p:nvSpPr>
        <p:spPr>
          <a:xfrm>
            <a:off x="8478457" y="3670582"/>
            <a:ext cx="3563383" cy="2784111"/>
          </a:xfrm>
          <a:prstGeom prst="rect">
            <a:avLst/>
          </a:prstGeom>
          <a:noFill/>
        </p:spPr>
        <p:txBody>
          <a:bodyPr wrap="square" rtlCol="0">
            <a:spAutoFit/>
          </a:bodyPr>
          <a:lstStyle/>
          <a:p>
            <a:pPr eaLnBrk="0" hangingPunct="0"/>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組別：</a:t>
            </a:r>
            <a:r>
              <a:rPr lang="en-US" altLang="zh-TW" sz="2400" kern="100" dirty="0">
                <a:solidFill>
                  <a:srgbClr val="44546A"/>
                </a:solidFill>
                <a:effectLst/>
                <a:latin typeface="Times New Roman" panose="02020603050405020304" pitchFamily="18" charset="0"/>
                <a:ea typeface="微軟正黑體" panose="020B0604030504040204" pitchFamily="34" charset="-120"/>
                <a:cs typeface="Arial" panose="020B0604020202020204" pitchFamily="34" charset="0"/>
              </a:rPr>
              <a:t>N110402</a:t>
            </a:r>
            <a:endParaRPr lang="zh-TW" altLang="zh-TW" sz="2400" kern="100" dirty="0">
              <a:solidFill>
                <a:srgbClr val="44546A"/>
              </a:solidFill>
              <a:effectLst/>
              <a:latin typeface="Calibri" panose="020F0502020204030204" pitchFamily="34" charset="0"/>
              <a:ea typeface="微軟正黑體" panose="020B0604030504040204" pitchFamily="34" charset="-120"/>
              <a:cs typeface="Arial" panose="020B0604020202020204" pitchFamily="34" charset="0"/>
            </a:endParaRPr>
          </a:p>
          <a:p>
            <a:pPr eaLnBrk="0" hangingPunct="0"/>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指導老師：唐日新</a:t>
            </a:r>
            <a:r>
              <a:rPr lang="zh-TW" altLang="zh-TW" sz="2400" kern="100" dirty="0">
                <a:solidFill>
                  <a:srgbClr val="44546A"/>
                </a:solidFill>
                <a:effectLst/>
                <a:latin typeface="Calibri" panose="020F0502020204030204" pitchFamily="34" charset="0"/>
                <a:ea typeface="微軟正黑體" panose="020B0604030504040204" pitchFamily="34" charset="-120"/>
                <a:cs typeface="Arial" panose="020B0604020202020204" pitchFamily="34" charset="0"/>
              </a:rPr>
              <a:t> </a:t>
            </a:r>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老師</a:t>
            </a:r>
            <a:endParaRPr lang="zh-TW" altLang="zh-TW" sz="2400" kern="100" dirty="0">
              <a:solidFill>
                <a:srgbClr val="44546A"/>
              </a:solidFill>
              <a:effectLst/>
              <a:latin typeface="Calibri" panose="020F0502020204030204" pitchFamily="34" charset="0"/>
              <a:ea typeface="微軟正黑體" panose="020B0604030504040204" pitchFamily="34" charset="-120"/>
              <a:cs typeface="Arial" panose="020B0604020202020204" pitchFamily="34" charset="0"/>
            </a:endParaRPr>
          </a:p>
          <a:p>
            <a:pPr eaLnBrk="0" hangingPunct="0"/>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組</a:t>
            </a:r>
            <a:r>
              <a:rPr lang="zh-TW" altLang="en-US"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員</a:t>
            </a:r>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2400" kern="100" dirty="0">
                <a:solidFill>
                  <a:srgbClr val="44546A"/>
                </a:solidFill>
                <a:effectLst/>
                <a:latin typeface="Times New Roman" panose="02020603050405020304" pitchFamily="18" charset="0"/>
                <a:ea typeface="微軟正黑體" panose="020B0604030504040204" pitchFamily="34" charset="-120"/>
                <a:cs typeface="Arial" panose="020B0604020202020204" pitchFamily="34" charset="0"/>
              </a:rPr>
              <a:t>N1076411</a:t>
            </a:r>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康博閎</a:t>
            </a:r>
            <a:endParaRPr lang="zh-TW" altLang="zh-TW" sz="2400" kern="100" dirty="0">
              <a:solidFill>
                <a:srgbClr val="44546A"/>
              </a:solidFill>
              <a:effectLst/>
              <a:latin typeface="Calibri" panose="020F0502020204030204" pitchFamily="34" charset="0"/>
              <a:ea typeface="微軟正黑體" panose="020B0604030504040204" pitchFamily="34" charset="-120"/>
              <a:cs typeface="Arial" panose="020B0604020202020204" pitchFamily="34" charset="0"/>
            </a:endParaRPr>
          </a:p>
          <a:p>
            <a:pPr eaLnBrk="0" hangingPunct="0"/>
            <a:r>
              <a:rPr lang="zh-TW" altLang="en-US" sz="2400" kern="100" dirty="0">
                <a:solidFill>
                  <a:srgbClr val="44546A"/>
                </a:solidFill>
                <a:effectLst/>
                <a:latin typeface="Times New Roman" panose="02020603050405020304" pitchFamily="18" charset="0"/>
                <a:ea typeface="微軟正黑體" panose="020B0604030504040204" pitchFamily="34" charset="-120"/>
                <a:cs typeface="Arial" panose="020B0604020202020204" pitchFamily="34" charset="0"/>
              </a:rPr>
              <a:t>            </a:t>
            </a:r>
            <a:r>
              <a:rPr lang="en-US" altLang="zh-TW" sz="2400" kern="100" dirty="0">
                <a:solidFill>
                  <a:srgbClr val="44546A"/>
                </a:solidFill>
                <a:effectLst/>
                <a:latin typeface="Times New Roman" panose="02020603050405020304" pitchFamily="18" charset="0"/>
                <a:ea typeface="微軟正黑體" panose="020B0604030504040204" pitchFamily="34" charset="-120"/>
                <a:cs typeface="Arial" panose="020B0604020202020204" pitchFamily="34" charset="0"/>
              </a:rPr>
              <a:t>N1076405</a:t>
            </a:r>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張勝崴</a:t>
            </a:r>
            <a:endParaRPr lang="en-US" altLang="zh-TW" sz="2400" kern="100" dirty="0">
              <a:solidFill>
                <a:srgbClr val="44546A"/>
              </a:solidFill>
              <a:latin typeface="Times New Roman" panose="02020603050405020304" pitchFamily="18" charset="0"/>
              <a:ea typeface="微軟正黑體" panose="020B0604030504040204" pitchFamily="34" charset="-120"/>
              <a:cs typeface="Times New Roman" panose="02020603050405020304" pitchFamily="18" charset="0"/>
            </a:endParaRPr>
          </a:p>
          <a:p>
            <a:pPr eaLnBrk="0" hangingPunct="0"/>
            <a:r>
              <a:rPr lang="en-US" altLang="zh-TW" sz="2400" kern="100" dirty="0">
                <a:solidFill>
                  <a:srgbClr val="44546A"/>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kern="100" dirty="0">
                <a:solidFill>
                  <a:srgbClr val="44546A"/>
                </a:solidFill>
                <a:effectLst/>
                <a:latin typeface="Times New Roman" panose="02020603050405020304" pitchFamily="18" charset="0"/>
                <a:ea typeface="微軟正黑體" panose="020B0604030504040204" pitchFamily="34" charset="-120"/>
                <a:cs typeface="Arial" panose="020B0604020202020204" pitchFamily="34" charset="0"/>
              </a:rPr>
              <a:t>N1076406</a:t>
            </a:r>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江昱霆</a:t>
            </a:r>
            <a:endParaRPr lang="en-US"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eaLnBrk="0" hangingPunct="0"/>
            <a:r>
              <a:rPr lang="en-US" altLang="zh-TW" sz="2400" kern="100" dirty="0">
                <a:solidFill>
                  <a:srgbClr val="44546A"/>
                </a:solidFill>
                <a:effectLst/>
                <a:latin typeface="Times New Roman" panose="02020603050405020304" pitchFamily="18" charset="0"/>
                <a:ea typeface="微軟正黑體" panose="020B0604030504040204" pitchFamily="34" charset="-120"/>
                <a:cs typeface="Arial" panose="020B0604020202020204" pitchFamily="34" charset="0"/>
              </a:rPr>
              <a:t>            N1076414</a:t>
            </a:r>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夏聖捷</a:t>
            </a:r>
            <a:endParaRPr lang="en-US"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eaLnBrk="0" hangingPunct="0"/>
            <a:r>
              <a:rPr lang="en-US" altLang="zh-TW" sz="2400" kern="100" dirty="0">
                <a:solidFill>
                  <a:srgbClr val="44546A"/>
                </a:solidFill>
                <a:effectLst/>
                <a:latin typeface="Times New Roman" panose="02020603050405020304" pitchFamily="18" charset="0"/>
                <a:ea typeface="微軟正黑體" panose="020B0604030504040204" pitchFamily="34" charset="-120"/>
                <a:cs typeface="Arial" panose="020B0604020202020204" pitchFamily="34" charset="0"/>
              </a:rPr>
              <a:t>            N1076448</a:t>
            </a:r>
            <a:r>
              <a:rPr lang="zh-TW" altLang="zh-TW" sz="2400" kern="100" dirty="0">
                <a:solidFill>
                  <a:srgbClr val="44546A"/>
                </a:solidFill>
                <a:effectLst/>
                <a:latin typeface="Times New Roman" panose="02020603050405020304" pitchFamily="18" charset="0"/>
                <a:ea typeface="微軟正黑體" panose="020B0604030504040204" pitchFamily="34" charset="-120"/>
                <a:cs typeface="Times New Roman" panose="02020603050405020304" pitchFamily="18" charset="0"/>
              </a:rPr>
              <a:t>郭金樑</a:t>
            </a:r>
            <a:endParaRPr lang="zh-TW" altLang="zh-TW" sz="2400" kern="100" dirty="0">
              <a:solidFill>
                <a:srgbClr val="44546A"/>
              </a:solidFill>
              <a:effectLst/>
              <a:latin typeface="Calibri" panose="020F0502020204030204" pitchFamily="34" charset="0"/>
              <a:ea typeface="微軟正黑體" panose="020B0604030504040204" pitchFamily="34" charset="-120"/>
              <a:cs typeface="Arial" panose="020B0604020202020204" pitchFamily="34" charset="0"/>
            </a:endParaRPr>
          </a:p>
        </p:txBody>
      </p:sp>
      <p:pic>
        <p:nvPicPr>
          <p:cNvPr id="29" name="圖片 28">
            <a:extLst>
              <a:ext uri="{FF2B5EF4-FFF2-40B4-BE49-F238E27FC236}">
                <a16:creationId xmlns:a16="http://schemas.microsoft.com/office/drawing/2014/main" id="{8A9DE127-009F-47D8-950F-21C0D1EEAFB7}"/>
              </a:ext>
            </a:extLst>
          </p:cNvPr>
          <p:cNvPicPr>
            <a:picLocks noChangeAspect="1"/>
          </p:cNvPicPr>
          <p:nvPr/>
        </p:nvPicPr>
        <p:blipFill>
          <a:blip r:embed="rId2"/>
          <a:stretch>
            <a:fillRect/>
          </a:stretch>
        </p:blipFill>
        <p:spPr>
          <a:xfrm>
            <a:off x="3853124" y="2030395"/>
            <a:ext cx="4485752" cy="4424303"/>
          </a:xfrm>
          <a:prstGeom prst="rect">
            <a:avLst/>
          </a:prstGeom>
        </p:spPr>
      </p:pic>
    </p:spTree>
    <p:extLst>
      <p:ext uri="{BB962C8B-B14F-4D97-AF65-F5344CB8AC3E}">
        <p14:creationId xmlns:p14="http://schemas.microsoft.com/office/powerpoint/2010/main" val="525246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prstClr val="white"/>
              </a:solidFill>
              <a:effectLst/>
              <a:uLnTx/>
              <a:uFillTx/>
              <a:latin typeface="Times New Roman" panose="02020603050405020304" pitchFamily="18" charset="0"/>
              <a:ea typeface="微軟正黑體" panose="020B0604030504040204" pitchFamily="34" charset="-120"/>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ECC95D"/>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prstClr val="white"/>
              </a:solidFill>
              <a:effectLst/>
              <a:uLnTx/>
              <a:uFillTx/>
              <a:latin typeface="Times New Roman" panose="02020603050405020304" pitchFamily="18" charset="0"/>
              <a:ea typeface="微軟正黑體" panose="020B0604030504040204" pitchFamily="34" charset="-120"/>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prstClr val="white"/>
              </a:solidFill>
              <a:effectLst/>
              <a:uLnTx/>
              <a:uFillTx/>
              <a:latin typeface="Times New Roman" panose="02020603050405020304" pitchFamily="18" charset="0"/>
              <a:ea typeface="微軟正黑體" panose="020B0604030504040204" pitchFamily="34" charset="-120"/>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prstClr val="white"/>
              </a:solidFill>
              <a:effectLst/>
              <a:uLnTx/>
              <a:uFillTx/>
              <a:latin typeface="Times New Roman" panose="02020603050405020304" pitchFamily="18" charset="0"/>
              <a:ea typeface="微軟正黑體" panose="020B0604030504040204" pitchFamily="34" charset="-120"/>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ECC95D"/>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prstClr val="white"/>
              </a:solidFill>
              <a:effectLst/>
              <a:uLnTx/>
              <a:uFillTx/>
              <a:latin typeface="Times New Roman" panose="02020603050405020304" pitchFamily="18" charset="0"/>
              <a:ea typeface="微軟正黑體" panose="020B0604030504040204" pitchFamily="34" charset="-120"/>
            </a:endParaRPr>
          </a:p>
        </p:txBody>
      </p:sp>
      <p:sp>
        <p:nvSpPr>
          <p:cNvPr id="12" name="矩形 11"/>
          <p:cNvSpPr/>
          <p:nvPr/>
        </p:nvSpPr>
        <p:spPr>
          <a:xfrm>
            <a:off x="-163607" y="6484701"/>
            <a:ext cx="12519212" cy="94129"/>
          </a:xfrm>
          <a:prstGeom prst="rect">
            <a:avLst/>
          </a:prstGeom>
          <a:solidFill>
            <a:srgbClr val="EC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pic>
        <p:nvPicPr>
          <p:cNvPr id="21" name="圖片 20"/>
          <p:cNvPicPr>
            <a:picLocks noChangeAspect="1"/>
          </p:cNvPicPr>
          <p:nvPr/>
        </p:nvPicPr>
        <p:blipFill>
          <a:blip r:embed="rId2"/>
          <a:stretch>
            <a:fillRect/>
          </a:stretch>
        </p:blipFill>
        <p:spPr>
          <a:xfrm rot="5400000">
            <a:off x="-5939919" y="3534096"/>
            <a:ext cx="12522269" cy="91448"/>
          </a:xfrm>
          <a:prstGeom prst="rect">
            <a:avLst/>
          </a:prstGeom>
        </p:spPr>
      </p:pic>
      <p:pic>
        <p:nvPicPr>
          <p:cNvPr id="22" name="圖片 21"/>
          <p:cNvPicPr>
            <a:picLocks noChangeAspect="1"/>
          </p:cNvPicPr>
          <p:nvPr/>
        </p:nvPicPr>
        <p:blipFill>
          <a:blip r:embed="rId2"/>
          <a:stretch>
            <a:fillRect/>
          </a:stretch>
        </p:blipFill>
        <p:spPr>
          <a:xfrm rot="5400000">
            <a:off x="5609648" y="4600897"/>
            <a:ext cx="12522269" cy="91448"/>
          </a:xfrm>
          <a:prstGeom prst="rect">
            <a:avLst/>
          </a:prstGeom>
        </p:spPr>
      </p:pic>
      <p:sp>
        <p:nvSpPr>
          <p:cNvPr id="18" name="文本框 17">
            <a:extLst>
              <a:ext uri="{FF2B5EF4-FFF2-40B4-BE49-F238E27FC236}">
                <a16:creationId xmlns:a16="http://schemas.microsoft.com/office/drawing/2014/main" id="{86C910C7-84E0-4780-964C-A4AD53F0671F}"/>
              </a:ext>
            </a:extLst>
          </p:cNvPr>
          <p:cNvSpPr txBox="1"/>
          <p:nvPr/>
        </p:nvSpPr>
        <p:spPr>
          <a:xfrm>
            <a:off x="5445502" y="689066"/>
            <a:ext cx="1300997" cy="553998"/>
          </a:xfrm>
          <a:prstGeom prst="rect">
            <a:avLst/>
          </a:prstGeom>
          <a:noFill/>
        </p:spPr>
        <p:txBody>
          <a:bodyPr wrap="none" rtlCol="0">
            <a:spAutoFit/>
          </a:bodyPr>
          <a:lstStyle/>
          <a:p>
            <a:pPr algn="ctr"/>
            <a:r>
              <a:rPr lang="en-US" altLang="zh-TW" sz="3000" dirty="0">
                <a:solidFill>
                  <a:prstClr val="black">
                    <a:lumMod val="75000"/>
                    <a:lumOff val="25000"/>
                  </a:prstClr>
                </a:solidFill>
                <a:latin typeface="Times New Roman" panose="02020603050405020304" pitchFamily="18" charset="0"/>
                <a:ea typeface="微軟正黑體" panose="020B0604030504040204" pitchFamily="34" charset="-120"/>
              </a:rPr>
              <a:t>SWOT</a:t>
            </a:r>
          </a:p>
        </p:txBody>
      </p:sp>
      <p:graphicFrame>
        <p:nvGraphicFramePr>
          <p:cNvPr id="25" name="內容版面配置區 24">
            <a:extLst>
              <a:ext uri="{FF2B5EF4-FFF2-40B4-BE49-F238E27FC236}">
                <a16:creationId xmlns:a16="http://schemas.microsoft.com/office/drawing/2014/main" id="{75DE05C4-A815-4098-A948-096D02CBE775}"/>
              </a:ext>
            </a:extLst>
          </p:cNvPr>
          <p:cNvGraphicFramePr>
            <a:graphicFrameLocks noGrp="1"/>
          </p:cNvGraphicFramePr>
          <p:nvPr>
            <p:ph idx="1"/>
            <p:extLst>
              <p:ext uri="{D42A27DB-BD31-4B8C-83A1-F6EECF244321}">
                <p14:modId xmlns:p14="http://schemas.microsoft.com/office/powerpoint/2010/main" val="1944815873"/>
              </p:ext>
            </p:extLst>
          </p:nvPr>
        </p:nvGraphicFramePr>
        <p:xfrm>
          <a:off x="838200" y="1652933"/>
          <a:ext cx="10515600" cy="4664222"/>
        </p:xfrm>
        <a:graphic>
          <a:graphicData uri="http://schemas.openxmlformats.org/drawingml/2006/table">
            <a:tbl>
              <a:tblPr firstRow="1" firstCol="1" bandRow="1">
                <a:tableStyleId>{C4B1156A-380E-4F78-BDF5-A606A8083BF9}</a:tableStyleId>
              </a:tblPr>
              <a:tblGrid>
                <a:gridCol w="5257800">
                  <a:extLst>
                    <a:ext uri="{9D8B030D-6E8A-4147-A177-3AD203B41FA5}">
                      <a16:colId xmlns:a16="http://schemas.microsoft.com/office/drawing/2014/main" val="1585192916"/>
                    </a:ext>
                  </a:extLst>
                </a:gridCol>
                <a:gridCol w="5257800">
                  <a:extLst>
                    <a:ext uri="{9D8B030D-6E8A-4147-A177-3AD203B41FA5}">
                      <a16:colId xmlns:a16="http://schemas.microsoft.com/office/drawing/2014/main" val="1452928882"/>
                    </a:ext>
                  </a:extLst>
                </a:gridCol>
              </a:tblGrid>
              <a:tr h="242650">
                <a:tc>
                  <a:txBody>
                    <a:bodyPr/>
                    <a:lstStyle/>
                    <a:p>
                      <a:pPr algn="ctr" eaLnBrk="0" hangingPunct="0">
                        <a:tabLst>
                          <a:tab pos="1600200" algn="l"/>
                        </a:tabLst>
                      </a:pPr>
                      <a:r>
                        <a:rPr lang="en-US" sz="3200" b="1" kern="100" baseline="0" dirty="0">
                          <a:effectLst/>
                          <a:latin typeface="Times New Roman" panose="02020603050405020304" pitchFamily="18" charset="0"/>
                          <a:ea typeface="微軟正黑體" panose="020B0604030504040204" pitchFamily="34" charset="-120"/>
                        </a:rPr>
                        <a:t>S</a:t>
                      </a:r>
                      <a:r>
                        <a:rPr lang="zh-TW" sz="3200" b="1" kern="100" baseline="0" dirty="0">
                          <a:effectLst/>
                          <a:latin typeface="Times New Roman" panose="02020603050405020304" pitchFamily="18" charset="0"/>
                          <a:ea typeface="微軟正黑體" panose="020B0604030504040204" pitchFamily="34" charset="-120"/>
                        </a:rPr>
                        <a:t>優勢</a:t>
                      </a:r>
                      <a:endParaRPr lang="zh-TW" sz="2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tabLst>
                          <a:tab pos="1600200" algn="l"/>
                        </a:tabLst>
                      </a:pPr>
                      <a:r>
                        <a:rPr lang="en-US" sz="3200" b="1" kern="100" baseline="0" dirty="0">
                          <a:effectLst/>
                          <a:latin typeface="Times New Roman" panose="02020603050405020304" pitchFamily="18" charset="0"/>
                          <a:ea typeface="微軟正黑體" panose="020B0604030504040204" pitchFamily="34" charset="-120"/>
                        </a:rPr>
                        <a:t>W</a:t>
                      </a:r>
                      <a:r>
                        <a:rPr lang="zh-TW" sz="3200" b="1" kern="100" baseline="0" dirty="0">
                          <a:effectLst/>
                          <a:latin typeface="Times New Roman" panose="02020603050405020304" pitchFamily="18" charset="0"/>
                          <a:ea typeface="微軟正黑體" panose="020B0604030504040204" pitchFamily="34" charset="-120"/>
                        </a:rPr>
                        <a:t>劣勢</a:t>
                      </a:r>
                      <a:endParaRPr lang="zh-TW" sz="2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3686448076"/>
                  </a:ext>
                </a:extLst>
              </a:tr>
              <a:tr h="1616222">
                <a:tc>
                  <a:txBody>
                    <a:bodyPr/>
                    <a:lstStyle/>
                    <a:p>
                      <a:pPr marL="457200" indent="-457200" algn="just" eaLnBrk="0" hangingPunct="0">
                        <a:buFont typeface="Arial" panose="020B0604020202020204" pitchFamily="34" charset="0"/>
                        <a:buChar char="•"/>
                        <a:tabLst>
                          <a:tab pos="1600200" algn="l"/>
                        </a:tabLst>
                      </a:pPr>
                      <a:r>
                        <a:rPr lang="en-US" sz="2800" b="0" kern="100" baseline="0" dirty="0">
                          <a:effectLst/>
                          <a:latin typeface="Times New Roman" panose="02020603050405020304" pitchFamily="18" charset="0"/>
                          <a:ea typeface="微軟正黑體" panose="020B0604030504040204" pitchFamily="34" charset="-120"/>
                        </a:rPr>
                        <a:t>APP</a:t>
                      </a:r>
                      <a:r>
                        <a:rPr lang="zh-TW" sz="2800" b="0" kern="100" baseline="0" dirty="0">
                          <a:effectLst/>
                          <a:latin typeface="Times New Roman" panose="02020603050405020304" pitchFamily="18" charset="0"/>
                          <a:ea typeface="微軟正黑體" panose="020B0604030504040204" pitchFamily="34" charset="-120"/>
                        </a:rPr>
                        <a:t>免費下載</a:t>
                      </a:r>
                      <a:endParaRPr lang="zh-TW" sz="2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2800" b="0" kern="100" baseline="0" dirty="0">
                          <a:effectLst/>
                          <a:latin typeface="Times New Roman" panose="02020603050405020304" pitchFamily="18" charset="0"/>
                          <a:ea typeface="微軟正黑體" panose="020B0604030504040204" pitchFamily="34" charset="-120"/>
                        </a:rPr>
                        <a:t>操作方便</a:t>
                      </a:r>
                      <a:endParaRPr lang="zh-TW" sz="2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2800" b="0" kern="100" baseline="0" dirty="0">
                          <a:effectLst/>
                          <a:latin typeface="Times New Roman" panose="02020603050405020304" pitchFamily="18" charset="0"/>
                          <a:ea typeface="微軟正黑體" panose="020B0604030504040204" pitchFamily="34" charset="-120"/>
                        </a:rPr>
                        <a:t>簡易測量</a:t>
                      </a:r>
                      <a:endParaRPr lang="zh-TW" sz="2400" b="0"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tc>
                <a:tc>
                  <a:txBody>
                    <a:bodyPr/>
                    <a:lstStyle/>
                    <a:p>
                      <a:pPr marL="457200" indent="-457200" algn="just" eaLnBrk="0" hangingPunct="0">
                        <a:buFont typeface="Arial" panose="020B0604020202020204" pitchFamily="34" charset="0"/>
                        <a:buChar char="•"/>
                        <a:tabLst>
                          <a:tab pos="1600200" algn="l"/>
                        </a:tabLst>
                      </a:pPr>
                      <a:r>
                        <a:rPr lang="zh-TW" sz="2800" b="0" kern="100" baseline="0" dirty="0">
                          <a:effectLst/>
                          <a:latin typeface="Times New Roman" panose="02020603050405020304" pitchFamily="18" charset="0"/>
                          <a:ea typeface="微軟正黑體" panose="020B0604030504040204" pitchFamily="34" charset="-120"/>
                        </a:rPr>
                        <a:t>只針對特定部位</a:t>
                      </a:r>
                      <a:endParaRPr lang="zh-TW" sz="2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2800" b="0" kern="100" baseline="0" dirty="0">
                          <a:effectLst/>
                          <a:latin typeface="Times New Roman" panose="02020603050405020304" pitchFamily="18" charset="0"/>
                          <a:ea typeface="微軟正黑體" panose="020B0604030504040204" pitchFamily="34" charset="-120"/>
                        </a:rPr>
                        <a:t>知名度不夠</a:t>
                      </a:r>
                      <a:endParaRPr lang="zh-TW" sz="2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2800" b="0" kern="100" baseline="0" dirty="0">
                          <a:effectLst/>
                          <a:latin typeface="Times New Roman" panose="02020603050405020304" pitchFamily="18" charset="0"/>
                          <a:ea typeface="微軟正黑體" panose="020B0604030504040204" pitchFamily="34" charset="-120"/>
                        </a:rPr>
                        <a:t>數據公信力不足</a:t>
                      </a:r>
                      <a:endParaRPr lang="zh-TW" sz="2400" b="0"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1753809026"/>
                  </a:ext>
                </a:extLst>
              </a:tr>
              <a:tr h="242650">
                <a:tc>
                  <a:txBody>
                    <a:bodyPr/>
                    <a:lstStyle/>
                    <a:p>
                      <a:pPr algn="ctr" eaLnBrk="0" hangingPunct="0">
                        <a:tabLst>
                          <a:tab pos="1600200" algn="l"/>
                        </a:tabLst>
                      </a:pPr>
                      <a:r>
                        <a:rPr lang="en-US" sz="3200" b="1" kern="100" baseline="0" dirty="0">
                          <a:effectLst/>
                          <a:latin typeface="Times New Roman" panose="02020603050405020304" pitchFamily="18" charset="0"/>
                          <a:ea typeface="微軟正黑體" panose="020B0604030504040204" pitchFamily="34" charset="-120"/>
                        </a:rPr>
                        <a:t>O</a:t>
                      </a:r>
                      <a:r>
                        <a:rPr lang="zh-TW" sz="3200" b="1" kern="100" baseline="0" dirty="0">
                          <a:effectLst/>
                          <a:latin typeface="Times New Roman" panose="02020603050405020304" pitchFamily="18" charset="0"/>
                          <a:ea typeface="微軟正黑體" panose="020B0604030504040204" pitchFamily="34" charset="-120"/>
                        </a:rPr>
                        <a:t>機會</a:t>
                      </a:r>
                      <a:endParaRPr lang="zh-TW" sz="2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tabLst>
                          <a:tab pos="1600200" algn="l"/>
                        </a:tabLst>
                      </a:pPr>
                      <a:r>
                        <a:rPr lang="en-US" sz="3200" b="1" kern="100" baseline="0" dirty="0">
                          <a:effectLst/>
                          <a:latin typeface="Times New Roman" panose="02020603050405020304" pitchFamily="18" charset="0"/>
                          <a:ea typeface="微軟正黑體" panose="020B0604030504040204" pitchFamily="34" charset="-120"/>
                        </a:rPr>
                        <a:t>T</a:t>
                      </a:r>
                      <a:r>
                        <a:rPr lang="zh-TW" sz="3200" b="1" kern="100" baseline="0" dirty="0">
                          <a:effectLst/>
                          <a:latin typeface="Times New Roman" panose="02020603050405020304" pitchFamily="18" charset="0"/>
                          <a:ea typeface="微軟正黑體" panose="020B0604030504040204" pitchFamily="34" charset="-120"/>
                        </a:rPr>
                        <a:t>威脅</a:t>
                      </a:r>
                      <a:endParaRPr lang="zh-TW" sz="2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3511611193"/>
                  </a:ext>
                </a:extLst>
              </a:tr>
              <a:tr h="1775823">
                <a:tc>
                  <a:txBody>
                    <a:bodyPr/>
                    <a:lstStyle/>
                    <a:p>
                      <a:pPr marL="457200" indent="-457200" algn="just" eaLnBrk="0" hangingPunct="0">
                        <a:buFont typeface="Arial" panose="020B0604020202020204" pitchFamily="34" charset="0"/>
                        <a:buChar char="•"/>
                        <a:tabLst>
                          <a:tab pos="1600200" algn="l"/>
                        </a:tabLst>
                      </a:pPr>
                      <a:r>
                        <a:rPr lang="zh-TW" sz="2800" b="0" kern="100" baseline="0" dirty="0">
                          <a:effectLst/>
                          <a:latin typeface="Times New Roman" panose="02020603050405020304" pitchFamily="18" charset="0"/>
                          <a:ea typeface="微軟正黑體" panose="020B0604030504040204" pitchFamily="34" charset="-120"/>
                        </a:rPr>
                        <a:t>市面上測試軟體極為少數</a:t>
                      </a:r>
                      <a:endParaRPr lang="zh-TW" sz="2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2800" b="0" kern="100" baseline="0" dirty="0">
                          <a:effectLst/>
                          <a:latin typeface="Times New Roman" panose="02020603050405020304" pitchFamily="18" charset="0"/>
                          <a:ea typeface="微軟正黑體" panose="020B0604030504040204" pitchFamily="34" charset="-120"/>
                        </a:rPr>
                        <a:t>社會高齡化，需求人群增加</a:t>
                      </a:r>
                      <a:endParaRPr lang="zh-TW" sz="2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altLang="en-US" sz="2800" b="0" kern="100" baseline="0" dirty="0">
                          <a:effectLst/>
                          <a:latin typeface="Times New Roman" panose="02020603050405020304" pitchFamily="18" charset="0"/>
                          <a:ea typeface="微軟正黑體" panose="020B0604030504040204" pitchFamily="34" charset="-120"/>
                        </a:rPr>
                        <a:t>作為醫療數據參考</a:t>
                      </a:r>
                      <a:endParaRPr lang="en-US" altLang="zh-TW" sz="28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altLang="en-US" sz="2800" b="0" kern="100" baseline="0" dirty="0">
                          <a:effectLst/>
                          <a:latin typeface="Times New Roman" panose="02020603050405020304" pitchFamily="18" charset="0"/>
                          <a:ea typeface="微軟正黑體" panose="020B0604030504040204" pitchFamily="34" charset="-120"/>
                        </a:rPr>
                        <a:t>部分取代醫療專業儀器功能</a:t>
                      </a:r>
                      <a:endParaRPr lang="en-US" altLang="zh-TW" sz="28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endParaRPr lang="zh-TW" sz="2400" b="0"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tc>
                <a:tc>
                  <a:txBody>
                    <a:bodyPr/>
                    <a:lstStyle/>
                    <a:p>
                      <a:pPr marL="457200" indent="-457200" algn="just" eaLnBrk="0" hangingPunct="0">
                        <a:buFont typeface="Arial" panose="020B0604020202020204" pitchFamily="34" charset="0"/>
                        <a:buChar char="•"/>
                        <a:tabLst>
                          <a:tab pos="1600200" algn="l"/>
                        </a:tabLst>
                      </a:pPr>
                      <a:r>
                        <a:rPr lang="zh-TW" sz="2800" b="0" kern="100" baseline="0" dirty="0">
                          <a:effectLst/>
                          <a:latin typeface="Times New Roman" panose="02020603050405020304" pitchFamily="18" charset="0"/>
                          <a:ea typeface="微軟正黑體" panose="020B0604030504040204" pitchFamily="34" charset="-120"/>
                        </a:rPr>
                        <a:t>沒有廣告，推廣不易</a:t>
                      </a:r>
                      <a:endParaRPr lang="zh-TW" sz="2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2800" b="0" kern="100" baseline="0" dirty="0">
                          <a:effectLst/>
                          <a:latin typeface="Times New Roman" panose="02020603050405020304" pitchFamily="18" charset="0"/>
                          <a:ea typeface="微軟正黑體" panose="020B0604030504040204" pitchFamily="34" charset="-120"/>
                        </a:rPr>
                        <a:t>無專業醫療儀器準確</a:t>
                      </a:r>
                      <a:endParaRPr lang="zh-TW" sz="2400" b="0" kern="100" baseline="0" dirty="0">
                        <a:effectLst/>
                        <a:latin typeface="Times New Roman" panose="02020603050405020304" pitchFamily="18" charset="0"/>
                        <a:ea typeface="微軟正黑體" panose="020B0604030504040204" pitchFamily="34" charset="-120"/>
                      </a:endParaRPr>
                    </a:p>
                    <a:p>
                      <a:pPr algn="just" eaLnBrk="0" hangingPunct="0">
                        <a:tabLst>
                          <a:tab pos="1600200" algn="l"/>
                        </a:tabLst>
                      </a:pPr>
                      <a:r>
                        <a:rPr lang="en-US" sz="2800" b="0" kern="100" baseline="0" dirty="0">
                          <a:effectLst/>
                          <a:latin typeface="Times New Roman" panose="02020603050405020304" pitchFamily="18" charset="0"/>
                          <a:ea typeface="微軟正黑體" panose="020B0604030504040204" pitchFamily="34" charset="-120"/>
                        </a:rPr>
                        <a:t> </a:t>
                      </a:r>
                      <a:endParaRPr lang="zh-TW" sz="2400" b="0"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269344859"/>
                  </a:ext>
                </a:extLst>
              </a:tr>
            </a:tbl>
          </a:graphicData>
        </a:graphic>
      </p:graphicFrame>
      <p:sp>
        <p:nvSpPr>
          <p:cNvPr id="2" name="投影片編號版面配置區 1">
            <a:extLst>
              <a:ext uri="{FF2B5EF4-FFF2-40B4-BE49-F238E27FC236}">
                <a16:creationId xmlns:a16="http://schemas.microsoft.com/office/drawing/2014/main" id="{45D90CA3-80DB-44E2-9BA5-D125B8F2AE0C}"/>
              </a:ext>
            </a:extLst>
          </p:cNvPr>
          <p:cNvSpPr>
            <a:spLocks noGrp="1"/>
          </p:cNvSpPr>
          <p:nvPr>
            <p:ph type="sldNum" sz="quarter" idx="12"/>
          </p:nvPr>
        </p:nvSpPr>
        <p:spPr/>
        <p:txBody>
          <a:bodyPr/>
          <a:lstStyle/>
          <a:p>
            <a:fld id="{290F0D57-3A2D-4C93-94D0-187693FB1C69}" type="slidenum">
              <a:rPr lang="zh-TW" altLang="en-US" smtClean="0"/>
              <a:t>10</a:t>
            </a:fld>
            <a:endParaRPr lang="zh-TW" altLang="en-US"/>
          </a:p>
        </p:txBody>
      </p:sp>
      <p:sp>
        <p:nvSpPr>
          <p:cNvPr id="3" name="日期版面配置區 2">
            <a:extLst>
              <a:ext uri="{FF2B5EF4-FFF2-40B4-BE49-F238E27FC236}">
                <a16:creationId xmlns:a16="http://schemas.microsoft.com/office/drawing/2014/main" id="{41A96EA9-4FC3-4479-B822-8BBAE7C9751C}"/>
              </a:ext>
            </a:extLst>
          </p:cNvPr>
          <p:cNvSpPr>
            <a:spLocks noGrp="1"/>
          </p:cNvSpPr>
          <p:nvPr>
            <p:ph type="dt" sz="half" idx="10"/>
          </p:nvPr>
        </p:nvSpPr>
        <p:spPr/>
        <p:txBody>
          <a:bodyPr/>
          <a:lstStyle/>
          <a:p>
            <a:r>
              <a:rPr lang="zh-TW" altLang="en-US" dirty="0"/>
              <a:t>報告人：</a:t>
            </a:r>
            <a:r>
              <a:rPr lang="en-US" altLang="zh-TW" dirty="0"/>
              <a:t>N1076448</a:t>
            </a:r>
            <a:r>
              <a:rPr lang="zh-TW" altLang="en-US" dirty="0"/>
              <a:t>郭金樑</a:t>
            </a:r>
          </a:p>
        </p:txBody>
      </p:sp>
      <p:graphicFrame>
        <p:nvGraphicFramePr>
          <p:cNvPr id="15" name="表格 14">
            <a:extLst>
              <a:ext uri="{FF2B5EF4-FFF2-40B4-BE49-F238E27FC236}">
                <a16:creationId xmlns:a16="http://schemas.microsoft.com/office/drawing/2014/main" id="{1743AA43-3CE0-43A9-8754-4A95A03DA795}"/>
              </a:ext>
            </a:extLst>
          </p:cNvPr>
          <p:cNvGraphicFramePr>
            <a:graphicFrameLocks noGrp="1"/>
          </p:cNvGraphicFramePr>
          <p:nvPr>
            <p:extLst>
              <p:ext uri="{D42A27DB-BD31-4B8C-83A1-F6EECF244321}">
                <p14:modId xmlns:p14="http://schemas.microsoft.com/office/powerpoint/2010/main" val="956428962"/>
              </p:ext>
            </p:extLst>
          </p:nvPr>
        </p:nvGraphicFramePr>
        <p:xfrm>
          <a:off x="838198" y="1643399"/>
          <a:ext cx="10515602" cy="4664222"/>
        </p:xfrm>
        <a:graphic>
          <a:graphicData uri="http://schemas.openxmlformats.org/drawingml/2006/table">
            <a:tbl>
              <a:tblPr firstRow="1" firstCol="1" bandRow="1">
                <a:tableStyleId>{C4B1156A-380E-4F78-BDF5-A606A8083BF9}</a:tableStyleId>
              </a:tblPr>
              <a:tblGrid>
                <a:gridCol w="10515602">
                  <a:extLst>
                    <a:ext uri="{9D8B030D-6E8A-4147-A177-3AD203B41FA5}">
                      <a16:colId xmlns:a16="http://schemas.microsoft.com/office/drawing/2014/main" val="2765103639"/>
                    </a:ext>
                  </a:extLst>
                </a:gridCol>
              </a:tblGrid>
              <a:tr h="1004923">
                <a:tc>
                  <a:txBody>
                    <a:bodyPr/>
                    <a:lstStyle/>
                    <a:p>
                      <a:pPr algn="ctr" eaLnBrk="0" hangingPunct="0">
                        <a:tabLst>
                          <a:tab pos="1600200" algn="l"/>
                        </a:tabLst>
                      </a:pPr>
                      <a:r>
                        <a:rPr lang="en-US" sz="4400" b="1" kern="100" baseline="0" dirty="0">
                          <a:effectLst/>
                          <a:latin typeface="Times New Roman" panose="02020603050405020304" pitchFamily="18" charset="0"/>
                          <a:ea typeface="微軟正黑體" panose="020B0604030504040204" pitchFamily="34" charset="-120"/>
                        </a:rPr>
                        <a:t>T</a:t>
                      </a:r>
                      <a:r>
                        <a:rPr lang="zh-TW" sz="4400" b="1" kern="100" baseline="0" dirty="0">
                          <a:effectLst/>
                          <a:latin typeface="Times New Roman" panose="02020603050405020304" pitchFamily="18" charset="0"/>
                          <a:ea typeface="微軟正黑體" panose="020B0604030504040204" pitchFamily="34" charset="-120"/>
                        </a:rPr>
                        <a:t>威脅</a:t>
                      </a:r>
                      <a:endParaRPr lang="zh-TW" sz="40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2247332943"/>
                  </a:ext>
                </a:extLst>
              </a:tr>
              <a:tr h="3659299">
                <a:tc>
                  <a:txBody>
                    <a:bodyPr/>
                    <a:lstStyle/>
                    <a:p>
                      <a:pPr marL="457200" indent="-457200" algn="just" eaLnBrk="0" hangingPunct="0">
                        <a:buFont typeface="Arial" panose="020B0604020202020204" pitchFamily="34" charset="0"/>
                        <a:buChar char="•"/>
                        <a:tabLst>
                          <a:tab pos="1600200" algn="l"/>
                        </a:tabLst>
                      </a:pPr>
                      <a:r>
                        <a:rPr lang="zh-TW" sz="4000" b="0" kern="100" baseline="0" dirty="0">
                          <a:effectLst/>
                          <a:latin typeface="Times New Roman" panose="02020603050405020304" pitchFamily="18" charset="0"/>
                          <a:ea typeface="微軟正黑體" panose="020B0604030504040204" pitchFamily="34" charset="-120"/>
                        </a:rPr>
                        <a:t>沒有廣告，推廣不易</a:t>
                      </a:r>
                      <a:endParaRPr lang="zh-TW" sz="36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4000" b="0" kern="100" baseline="0" dirty="0">
                          <a:effectLst/>
                          <a:latin typeface="Times New Roman" panose="02020603050405020304" pitchFamily="18" charset="0"/>
                          <a:ea typeface="微軟正黑體" panose="020B0604030504040204" pitchFamily="34" charset="-120"/>
                        </a:rPr>
                        <a:t>無專業醫療儀器準確</a:t>
                      </a:r>
                      <a:endParaRPr lang="zh-TW" sz="3600" b="0" kern="100" baseline="0" dirty="0">
                        <a:effectLst/>
                        <a:latin typeface="Times New Roman" panose="02020603050405020304" pitchFamily="18" charset="0"/>
                        <a:ea typeface="微軟正黑體" panose="020B0604030504040204" pitchFamily="34" charset="-120"/>
                      </a:endParaRPr>
                    </a:p>
                    <a:p>
                      <a:pPr algn="just" eaLnBrk="0" hangingPunct="0">
                        <a:tabLst>
                          <a:tab pos="1600200" algn="l"/>
                        </a:tabLst>
                      </a:pPr>
                      <a:r>
                        <a:rPr lang="en-US" sz="4000" b="0" kern="100" baseline="0" dirty="0">
                          <a:effectLst/>
                          <a:latin typeface="Times New Roman" panose="02020603050405020304" pitchFamily="18" charset="0"/>
                          <a:ea typeface="微軟正黑體" panose="020B0604030504040204" pitchFamily="34" charset="-120"/>
                        </a:rPr>
                        <a:t> </a:t>
                      </a:r>
                      <a:endParaRPr lang="zh-TW" sz="3600" b="0"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2648700171"/>
                  </a:ext>
                </a:extLst>
              </a:tr>
            </a:tbl>
          </a:graphicData>
        </a:graphic>
      </p:graphicFrame>
      <p:graphicFrame>
        <p:nvGraphicFramePr>
          <p:cNvPr id="7" name="表格 6">
            <a:extLst>
              <a:ext uri="{FF2B5EF4-FFF2-40B4-BE49-F238E27FC236}">
                <a16:creationId xmlns:a16="http://schemas.microsoft.com/office/drawing/2014/main" id="{6ED74A84-79E6-40AB-981E-F35EA8AC10C5}"/>
              </a:ext>
            </a:extLst>
          </p:cNvPr>
          <p:cNvGraphicFramePr>
            <a:graphicFrameLocks noGrp="1"/>
          </p:cNvGraphicFramePr>
          <p:nvPr>
            <p:extLst>
              <p:ext uri="{D42A27DB-BD31-4B8C-83A1-F6EECF244321}">
                <p14:modId xmlns:p14="http://schemas.microsoft.com/office/powerpoint/2010/main" val="1884870731"/>
              </p:ext>
            </p:extLst>
          </p:nvPr>
        </p:nvGraphicFramePr>
        <p:xfrm>
          <a:off x="838198" y="1652932"/>
          <a:ext cx="10515599" cy="4654688"/>
        </p:xfrm>
        <a:graphic>
          <a:graphicData uri="http://schemas.openxmlformats.org/drawingml/2006/table">
            <a:tbl>
              <a:tblPr firstRow="1" firstCol="1" bandRow="1">
                <a:tableStyleId>{C4B1156A-380E-4F78-BDF5-A606A8083BF9}</a:tableStyleId>
              </a:tblPr>
              <a:tblGrid>
                <a:gridCol w="10515599">
                  <a:extLst>
                    <a:ext uri="{9D8B030D-6E8A-4147-A177-3AD203B41FA5}">
                      <a16:colId xmlns:a16="http://schemas.microsoft.com/office/drawing/2014/main" val="3033826668"/>
                    </a:ext>
                  </a:extLst>
                </a:gridCol>
              </a:tblGrid>
              <a:tr h="1111020">
                <a:tc>
                  <a:txBody>
                    <a:bodyPr/>
                    <a:lstStyle/>
                    <a:p>
                      <a:pPr algn="ctr" eaLnBrk="0" hangingPunct="0">
                        <a:tabLst>
                          <a:tab pos="1600200" algn="l"/>
                        </a:tabLst>
                      </a:pPr>
                      <a:r>
                        <a:rPr lang="en-US" sz="5400" b="1" kern="100" baseline="0" dirty="0">
                          <a:effectLst/>
                          <a:latin typeface="Times New Roman" panose="02020603050405020304" pitchFamily="18" charset="0"/>
                          <a:ea typeface="微軟正黑體" panose="020B0604030504040204" pitchFamily="34" charset="-120"/>
                        </a:rPr>
                        <a:t>S</a:t>
                      </a:r>
                      <a:r>
                        <a:rPr lang="zh-TW" sz="5400" b="1" kern="100" baseline="0" dirty="0">
                          <a:effectLst/>
                          <a:latin typeface="Times New Roman" panose="02020603050405020304" pitchFamily="18" charset="0"/>
                          <a:ea typeface="微軟正黑體" panose="020B0604030504040204" pitchFamily="34" charset="-120"/>
                        </a:rPr>
                        <a:t>優勢</a:t>
                      </a:r>
                      <a:endParaRPr lang="zh-TW" sz="4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3444056261"/>
                  </a:ext>
                </a:extLst>
              </a:tr>
              <a:tr h="3543668">
                <a:tc>
                  <a:txBody>
                    <a:bodyPr/>
                    <a:lstStyle/>
                    <a:p>
                      <a:pPr marL="457200" indent="-457200" algn="just" eaLnBrk="0" hangingPunct="0">
                        <a:buFont typeface="Arial" panose="020B0604020202020204" pitchFamily="34" charset="0"/>
                        <a:buChar char="•"/>
                        <a:tabLst>
                          <a:tab pos="1600200" algn="l"/>
                        </a:tabLst>
                      </a:pPr>
                      <a:r>
                        <a:rPr lang="en-US" sz="4800" b="0" kern="100" baseline="0" dirty="0">
                          <a:effectLst/>
                          <a:latin typeface="Times New Roman" panose="02020603050405020304" pitchFamily="18" charset="0"/>
                          <a:ea typeface="微軟正黑體" panose="020B0604030504040204" pitchFamily="34" charset="-120"/>
                        </a:rPr>
                        <a:t>APP</a:t>
                      </a:r>
                      <a:r>
                        <a:rPr lang="zh-TW" sz="4800" b="0" kern="100" baseline="0" dirty="0">
                          <a:effectLst/>
                          <a:latin typeface="Times New Roman" panose="02020603050405020304" pitchFamily="18" charset="0"/>
                          <a:ea typeface="微軟正黑體" panose="020B0604030504040204" pitchFamily="34" charset="-120"/>
                        </a:rPr>
                        <a:t>免費下載</a:t>
                      </a:r>
                      <a:endParaRPr lang="zh-TW" sz="4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4800" b="0" kern="100" baseline="0" dirty="0">
                          <a:effectLst/>
                          <a:latin typeface="Times New Roman" panose="02020603050405020304" pitchFamily="18" charset="0"/>
                          <a:ea typeface="微軟正黑體" panose="020B0604030504040204" pitchFamily="34" charset="-120"/>
                        </a:rPr>
                        <a:t>操作方便</a:t>
                      </a:r>
                      <a:endParaRPr lang="zh-TW" sz="4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4800" b="0" kern="100" baseline="0" dirty="0">
                          <a:effectLst/>
                          <a:latin typeface="Times New Roman" panose="02020603050405020304" pitchFamily="18" charset="0"/>
                          <a:ea typeface="微軟正黑體" panose="020B0604030504040204" pitchFamily="34" charset="-120"/>
                        </a:rPr>
                        <a:t>簡易測量</a:t>
                      </a:r>
                      <a:endParaRPr lang="zh-TW" sz="4400" b="0"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96870036"/>
                  </a:ext>
                </a:extLst>
              </a:tr>
            </a:tbl>
          </a:graphicData>
        </a:graphic>
      </p:graphicFrame>
      <p:graphicFrame>
        <p:nvGraphicFramePr>
          <p:cNvPr id="14" name="表格 13">
            <a:extLst>
              <a:ext uri="{FF2B5EF4-FFF2-40B4-BE49-F238E27FC236}">
                <a16:creationId xmlns:a16="http://schemas.microsoft.com/office/drawing/2014/main" id="{4E0386D8-F8CF-4BFB-A84F-AF0A8C598293}"/>
              </a:ext>
            </a:extLst>
          </p:cNvPr>
          <p:cNvGraphicFramePr>
            <a:graphicFrameLocks noGrp="1"/>
          </p:cNvGraphicFramePr>
          <p:nvPr>
            <p:extLst>
              <p:ext uri="{D42A27DB-BD31-4B8C-83A1-F6EECF244321}">
                <p14:modId xmlns:p14="http://schemas.microsoft.com/office/powerpoint/2010/main" val="767574616"/>
              </p:ext>
            </p:extLst>
          </p:nvPr>
        </p:nvGraphicFramePr>
        <p:xfrm>
          <a:off x="838197" y="1650655"/>
          <a:ext cx="10515599" cy="4690199"/>
        </p:xfrm>
        <a:graphic>
          <a:graphicData uri="http://schemas.openxmlformats.org/drawingml/2006/table">
            <a:tbl>
              <a:tblPr firstRow="1" firstCol="1" bandRow="1">
                <a:tableStyleId>{C4B1156A-380E-4F78-BDF5-A606A8083BF9}</a:tableStyleId>
              </a:tblPr>
              <a:tblGrid>
                <a:gridCol w="10515599">
                  <a:extLst>
                    <a:ext uri="{9D8B030D-6E8A-4147-A177-3AD203B41FA5}">
                      <a16:colId xmlns:a16="http://schemas.microsoft.com/office/drawing/2014/main" val="2921390610"/>
                    </a:ext>
                  </a:extLst>
                </a:gridCol>
              </a:tblGrid>
              <a:tr h="888423">
                <a:tc>
                  <a:txBody>
                    <a:bodyPr/>
                    <a:lstStyle/>
                    <a:p>
                      <a:pPr algn="ctr" eaLnBrk="0" hangingPunct="0">
                        <a:tabLst>
                          <a:tab pos="1600200" algn="l"/>
                        </a:tabLst>
                      </a:pPr>
                      <a:r>
                        <a:rPr lang="en-US" sz="5400" b="1" kern="100" baseline="0" dirty="0">
                          <a:effectLst/>
                          <a:latin typeface="Times New Roman" panose="02020603050405020304" pitchFamily="18" charset="0"/>
                          <a:ea typeface="微軟正黑體" panose="020B0604030504040204" pitchFamily="34" charset="-120"/>
                        </a:rPr>
                        <a:t>O</a:t>
                      </a:r>
                      <a:r>
                        <a:rPr lang="zh-TW" sz="6000" b="1" kern="100" baseline="0" dirty="0">
                          <a:effectLst/>
                          <a:latin typeface="Times New Roman" panose="02020603050405020304" pitchFamily="18" charset="0"/>
                          <a:ea typeface="微軟正黑體" panose="020B0604030504040204" pitchFamily="34" charset="-120"/>
                        </a:rPr>
                        <a:t>機會</a:t>
                      </a:r>
                      <a:endParaRPr lang="zh-TW" sz="4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2733771008"/>
                  </a:ext>
                </a:extLst>
              </a:tr>
              <a:tr h="3775799">
                <a:tc>
                  <a:txBody>
                    <a:bodyPr/>
                    <a:lstStyle/>
                    <a:p>
                      <a:pPr marL="457200" indent="-457200" algn="just" eaLnBrk="0" hangingPunct="0">
                        <a:buFont typeface="Arial" panose="020B0604020202020204" pitchFamily="34" charset="0"/>
                        <a:buChar char="•"/>
                        <a:tabLst>
                          <a:tab pos="1600200" algn="l"/>
                        </a:tabLst>
                      </a:pPr>
                      <a:r>
                        <a:rPr lang="zh-TW" sz="4400" b="0" kern="100" baseline="0" dirty="0">
                          <a:effectLst/>
                          <a:latin typeface="Times New Roman" panose="02020603050405020304" pitchFamily="18" charset="0"/>
                          <a:ea typeface="微軟正黑體" panose="020B0604030504040204" pitchFamily="34" charset="-120"/>
                        </a:rPr>
                        <a:t>市面上測試軟體極為少數</a:t>
                      </a:r>
                      <a:endParaRPr lang="zh-TW" sz="40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4400" b="0" kern="100" baseline="0" dirty="0">
                          <a:effectLst/>
                          <a:latin typeface="Times New Roman" panose="02020603050405020304" pitchFamily="18" charset="0"/>
                          <a:ea typeface="微軟正黑體" panose="020B0604030504040204" pitchFamily="34" charset="-120"/>
                        </a:rPr>
                        <a:t>社會高齡化，需求人群增加</a:t>
                      </a:r>
                      <a:endParaRPr lang="zh-TW" sz="40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altLang="en-US" sz="4400" b="0" kern="100" baseline="0" dirty="0">
                          <a:effectLst/>
                          <a:latin typeface="Times New Roman" panose="02020603050405020304" pitchFamily="18" charset="0"/>
                          <a:ea typeface="微軟正黑體" panose="020B0604030504040204" pitchFamily="34" charset="-120"/>
                        </a:rPr>
                        <a:t>作為醫療數據參考</a:t>
                      </a:r>
                      <a:endParaRPr lang="en-US" altLang="zh-TW" sz="4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altLang="en-US" sz="4400" b="0" kern="100" baseline="0" dirty="0">
                          <a:effectLst/>
                          <a:latin typeface="Times New Roman" panose="02020603050405020304" pitchFamily="18" charset="0"/>
                          <a:ea typeface="微軟正黑體" panose="020B0604030504040204" pitchFamily="34" charset="-120"/>
                        </a:rPr>
                        <a:t>部分取代醫療專業儀器功能</a:t>
                      </a:r>
                      <a:endParaRPr lang="en-US" altLang="zh-TW" sz="44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endParaRPr lang="zh-TW" sz="2400" b="0"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4061997735"/>
                  </a:ext>
                </a:extLst>
              </a:tr>
            </a:tbl>
          </a:graphicData>
        </a:graphic>
      </p:graphicFrame>
      <p:graphicFrame>
        <p:nvGraphicFramePr>
          <p:cNvPr id="13" name="表格 12">
            <a:extLst>
              <a:ext uri="{FF2B5EF4-FFF2-40B4-BE49-F238E27FC236}">
                <a16:creationId xmlns:a16="http://schemas.microsoft.com/office/drawing/2014/main" id="{13C66C38-B41D-476C-B76B-C4AED1DDAE63}"/>
              </a:ext>
            </a:extLst>
          </p:cNvPr>
          <p:cNvGraphicFramePr>
            <a:graphicFrameLocks noGrp="1"/>
          </p:cNvGraphicFramePr>
          <p:nvPr>
            <p:extLst>
              <p:ext uri="{D42A27DB-BD31-4B8C-83A1-F6EECF244321}">
                <p14:modId xmlns:p14="http://schemas.microsoft.com/office/powerpoint/2010/main" val="2428092550"/>
              </p:ext>
            </p:extLst>
          </p:nvPr>
        </p:nvGraphicFramePr>
        <p:xfrm>
          <a:off x="838198" y="1657102"/>
          <a:ext cx="10515602" cy="4664222"/>
        </p:xfrm>
        <a:graphic>
          <a:graphicData uri="http://schemas.openxmlformats.org/drawingml/2006/table">
            <a:tbl>
              <a:tblPr firstRow="1" firstCol="1" bandRow="1">
                <a:tableStyleId>{C4B1156A-380E-4F78-BDF5-A606A8083BF9}</a:tableStyleId>
              </a:tblPr>
              <a:tblGrid>
                <a:gridCol w="10515602">
                  <a:extLst>
                    <a:ext uri="{9D8B030D-6E8A-4147-A177-3AD203B41FA5}">
                      <a16:colId xmlns:a16="http://schemas.microsoft.com/office/drawing/2014/main" val="2905985825"/>
                    </a:ext>
                  </a:extLst>
                </a:gridCol>
              </a:tblGrid>
              <a:tr h="1081157">
                <a:tc>
                  <a:txBody>
                    <a:bodyPr/>
                    <a:lstStyle/>
                    <a:p>
                      <a:pPr algn="ctr" eaLnBrk="0" hangingPunct="0">
                        <a:tabLst>
                          <a:tab pos="1600200" algn="l"/>
                        </a:tabLst>
                      </a:pPr>
                      <a:r>
                        <a:rPr lang="en-US" sz="6000" b="1" kern="100" baseline="0" dirty="0">
                          <a:effectLst/>
                          <a:latin typeface="Times New Roman" panose="02020603050405020304" pitchFamily="18" charset="0"/>
                          <a:ea typeface="微軟正黑體" panose="020B0604030504040204" pitchFamily="34" charset="-120"/>
                        </a:rPr>
                        <a:t>W</a:t>
                      </a:r>
                      <a:r>
                        <a:rPr lang="zh-TW" sz="6000" b="1" kern="100" baseline="0" dirty="0">
                          <a:effectLst/>
                          <a:latin typeface="Times New Roman" panose="02020603050405020304" pitchFamily="18" charset="0"/>
                          <a:ea typeface="微軟正黑體" panose="020B0604030504040204" pitchFamily="34" charset="-120"/>
                        </a:rPr>
                        <a:t>劣勢</a:t>
                      </a:r>
                      <a:endParaRPr lang="zh-TW" sz="54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3420175434"/>
                  </a:ext>
                </a:extLst>
              </a:tr>
              <a:tr h="3583065">
                <a:tc>
                  <a:txBody>
                    <a:bodyPr/>
                    <a:lstStyle/>
                    <a:p>
                      <a:pPr marL="457200" indent="-457200" algn="just" eaLnBrk="0" hangingPunct="0">
                        <a:buFont typeface="Arial" panose="020B0604020202020204" pitchFamily="34" charset="0"/>
                        <a:buChar char="•"/>
                        <a:tabLst>
                          <a:tab pos="1600200" algn="l"/>
                        </a:tabLst>
                      </a:pPr>
                      <a:r>
                        <a:rPr lang="zh-TW" sz="4400" b="0" kern="100" baseline="0" dirty="0">
                          <a:effectLst/>
                          <a:latin typeface="Times New Roman" panose="02020603050405020304" pitchFamily="18" charset="0"/>
                          <a:ea typeface="微軟正黑體" panose="020B0604030504040204" pitchFamily="34" charset="-120"/>
                        </a:rPr>
                        <a:t>只針對特定部位</a:t>
                      </a:r>
                      <a:endParaRPr lang="zh-TW" sz="40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4400" b="0" kern="100" baseline="0" dirty="0">
                          <a:effectLst/>
                          <a:latin typeface="Times New Roman" panose="02020603050405020304" pitchFamily="18" charset="0"/>
                          <a:ea typeface="微軟正黑體" panose="020B0604030504040204" pitchFamily="34" charset="-120"/>
                        </a:rPr>
                        <a:t>知名度不夠</a:t>
                      </a:r>
                      <a:endParaRPr lang="zh-TW" sz="4000" b="0" kern="100" baseline="0" dirty="0">
                        <a:effectLst/>
                        <a:latin typeface="Times New Roman" panose="02020603050405020304" pitchFamily="18" charset="0"/>
                        <a:ea typeface="微軟正黑體" panose="020B0604030504040204" pitchFamily="34" charset="-120"/>
                      </a:endParaRPr>
                    </a:p>
                    <a:p>
                      <a:pPr marL="457200" indent="-457200" algn="just" eaLnBrk="0" hangingPunct="0">
                        <a:buFont typeface="Arial" panose="020B0604020202020204" pitchFamily="34" charset="0"/>
                        <a:buChar char="•"/>
                        <a:tabLst>
                          <a:tab pos="1600200" algn="l"/>
                        </a:tabLst>
                      </a:pPr>
                      <a:r>
                        <a:rPr lang="zh-TW" sz="4400" b="0" kern="100" baseline="0" dirty="0">
                          <a:effectLst/>
                          <a:latin typeface="Times New Roman" panose="02020603050405020304" pitchFamily="18" charset="0"/>
                          <a:ea typeface="微軟正黑體" panose="020B0604030504040204" pitchFamily="34" charset="-120"/>
                        </a:rPr>
                        <a:t>數據公信力不足</a:t>
                      </a:r>
                      <a:endParaRPr lang="zh-TW" sz="4000" b="0"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2002546303"/>
                  </a:ext>
                </a:extLst>
              </a:tr>
            </a:tbl>
          </a:graphicData>
        </a:graphic>
      </p:graphicFrame>
      <p:pic>
        <p:nvPicPr>
          <p:cNvPr id="17" name="圖片 16">
            <a:extLst>
              <a:ext uri="{FF2B5EF4-FFF2-40B4-BE49-F238E27FC236}">
                <a16:creationId xmlns:a16="http://schemas.microsoft.com/office/drawing/2014/main" id="{8D60AF04-FF34-4110-96C5-66CE9B46D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811" y="2966150"/>
            <a:ext cx="2713633" cy="3006655"/>
          </a:xfrm>
          <a:prstGeom prst="rect">
            <a:avLst/>
          </a:prstGeom>
        </p:spPr>
      </p:pic>
      <p:pic>
        <p:nvPicPr>
          <p:cNvPr id="20" name="圖片 19" descr="一張含有 文字, 線條畫 的圖片&#10;&#10;自動產生的描述">
            <a:extLst>
              <a:ext uri="{FF2B5EF4-FFF2-40B4-BE49-F238E27FC236}">
                <a16:creationId xmlns:a16="http://schemas.microsoft.com/office/drawing/2014/main" id="{135EBD8A-DCF1-4316-9C58-B35F69ECA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4550" y="3235561"/>
            <a:ext cx="4635510" cy="2614009"/>
          </a:xfrm>
          <a:prstGeom prst="rect">
            <a:avLst/>
          </a:prstGeom>
        </p:spPr>
      </p:pic>
      <p:pic>
        <p:nvPicPr>
          <p:cNvPr id="26" name="圖片 25">
            <a:extLst>
              <a:ext uri="{FF2B5EF4-FFF2-40B4-BE49-F238E27FC236}">
                <a16:creationId xmlns:a16="http://schemas.microsoft.com/office/drawing/2014/main" id="{E2D9FFCA-D6DC-4518-B5D4-8B8182313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800" y="2810557"/>
            <a:ext cx="4374556" cy="3280918"/>
          </a:xfrm>
          <a:prstGeom prst="rect">
            <a:avLst/>
          </a:prstGeom>
        </p:spPr>
      </p:pic>
    </p:spTree>
    <p:extLst>
      <p:ext uri="{BB962C8B-B14F-4D97-AF65-F5344CB8AC3E}">
        <p14:creationId xmlns:p14="http://schemas.microsoft.com/office/powerpoint/2010/main" val="344907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22" presetClass="exit" presetSubtype="4" fill="hold" nodeType="withEffect">
                                  <p:stCondLst>
                                    <p:cond delay="0"/>
                                  </p:stCondLst>
                                  <p:childTnLst>
                                    <p:animEffect transition="out" filter="wipe(down)">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nodeType="clickEffect">
                                  <p:stCondLst>
                                    <p:cond delay="0"/>
                                  </p:stCondLst>
                                  <p:childTnLst>
                                    <p:animEffect transition="out" filter="wipe(down)">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nodeType="clickEffect">
                                  <p:stCondLst>
                                    <p:cond delay="0"/>
                                  </p:stCondLst>
                                  <p:childTnLst>
                                    <p:animEffect transition="out" filter="wipe(down)">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par>
                                <p:cTn id="58" presetID="22" presetClass="exit" presetSubtype="4" fill="hold" nodeType="withEffect">
                                  <p:stCondLst>
                                    <p:cond delay="0"/>
                                  </p:stCondLst>
                                  <p:childTnLst>
                                    <p:animEffect transition="out" filter="wipe(down)">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ECC95D"/>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ECC95D"/>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2" name="矩形 11"/>
          <p:cNvSpPr/>
          <p:nvPr/>
        </p:nvSpPr>
        <p:spPr>
          <a:xfrm>
            <a:off x="-163607" y="6484701"/>
            <a:ext cx="12519212" cy="94129"/>
          </a:xfrm>
          <a:prstGeom prst="rect">
            <a:avLst/>
          </a:prstGeom>
          <a:solidFill>
            <a:srgbClr val="EC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p:cNvPicPr>
            <a:picLocks noChangeAspect="1"/>
          </p:cNvPicPr>
          <p:nvPr/>
        </p:nvPicPr>
        <p:blipFill>
          <a:blip r:embed="rId2"/>
          <a:stretch>
            <a:fillRect/>
          </a:stretch>
        </p:blipFill>
        <p:spPr>
          <a:xfrm rot="5400000">
            <a:off x="-5939919" y="3534096"/>
            <a:ext cx="12522269" cy="91448"/>
          </a:xfrm>
          <a:prstGeom prst="rect">
            <a:avLst/>
          </a:prstGeom>
        </p:spPr>
      </p:pic>
      <p:pic>
        <p:nvPicPr>
          <p:cNvPr id="22" name="圖片 21"/>
          <p:cNvPicPr>
            <a:picLocks noChangeAspect="1"/>
          </p:cNvPicPr>
          <p:nvPr/>
        </p:nvPicPr>
        <p:blipFill>
          <a:blip r:embed="rId2"/>
          <a:stretch>
            <a:fillRect/>
          </a:stretch>
        </p:blipFill>
        <p:spPr>
          <a:xfrm rot="5400000">
            <a:off x="5609648" y="4600897"/>
            <a:ext cx="12522269" cy="91448"/>
          </a:xfrm>
          <a:prstGeom prst="rect">
            <a:avLst/>
          </a:prstGeom>
        </p:spPr>
      </p:pic>
      <p:sp>
        <p:nvSpPr>
          <p:cNvPr id="18" name="文本框 17">
            <a:extLst>
              <a:ext uri="{FF2B5EF4-FFF2-40B4-BE49-F238E27FC236}">
                <a16:creationId xmlns:a16="http://schemas.microsoft.com/office/drawing/2014/main" id="{86C910C7-84E0-4780-964C-A4AD53F0671F}"/>
              </a:ext>
            </a:extLst>
          </p:cNvPr>
          <p:cNvSpPr txBox="1"/>
          <p:nvPr/>
        </p:nvSpPr>
        <p:spPr>
          <a:xfrm>
            <a:off x="4772562" y="689066"/>
            <a:ext cx="2646878" cy="584775"/>
          </a:xfrm>
          <a:prstGeom prst="rect">
            <a:avLst/>
          </a:prstGeom>
          <a:noFill/>
        </p:spPr>
        <p:txBody>
          <a:bodyPr wrap="none" rtlCol="0">
            <a:spAutoFit/>
          </a:bodyPr>
          <a:lstStyle/>
          <a:p>
            <a:pPr algn="ctr"/>
            <a:r>
              <a:rPr lang="zh-TW" altLang="en-US" sz="3200" dirty="0">
                <a:latin typeface="微軟正黑體" panose="020B0604030504040204" pitchFamily="34" charset="-120"/>
                <a:ea typeface="微軟正黑體" panose="020B0604030504040204" pitchFamily="34" charset="-120"/>
              </a:rPr>
              <a:t>相關軟體探討</a:t>
            </a:r>
            <a:endParaRPr lang="en-US" altLang="zh-TW" sz="30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graphicFrame>
        <p:nvGraphicFramePr>
          <p:cNvPr id="2" name="內容版面配置區 1">
            <a:extLst>
              <a:ext uri="{FF2B5EF4-FFF2-40B4-BE49-F238E27FC236}">
                <a16:creationId xmlns:a16="http://schemas.microsoft.com/office/drawing/2014/main" id="{F1D93612-6535-498A-B712-091161FB9FF6}"/>
              </a:ext>
            </a:extLst>
          </p:cNvPr>
          <p:cNvGraphicFramePr>
            <a:graphicFrameLocks noGrp="1"/>
          </p:cNvGraphicFramePr>
          <p:nvPr>
            <p:ph idx="1"/>
            <p:extLst>
              <p:ext uri="{D42A27DB-BD31-4B8C-83A1-F6EECF244321}">
                <p14:modId xmlns:p14="http://schemas.microsoft.com/office/powerpoint/2010/main" val="2570271867"/>
              </p:ext>
            </p:extLst>
          </p:nvPr>
        </p:nvGraphicFramePr>
        <p:xfrm>
          <a:off x="1151440" y="1472446"/>
          <a:ext cx="9928936" cy="4944328"/>
        </p:xfrm>
        <a:graphic>
          <a:graphicData uri="http://schemas.openxmlformats.org/drawingml/2006/table">
            <a:tbl>
              <a:tblPr firstRow="1" firstCol="1" bandRow="1">
                <a:tableStyleId>{21E4AEA4-8DFA-4A89-87EB-49C32662AFE0}</a:tableStyleId>
              </a:tblPr>
              <a:tblGrid>
                <a:gridCol w="1514568">
                  <a:extLst>
                    <a:ext uri="{9D8B030D-6E8A-4147-A177-3AD203B41FA5}">
                      <a16:colId xmlns:a16="http://schemas.microsoft.com/office/drawing/2014/main" val="2624425924"/>
                    </a:ext>
                  </a:extLst>
                </a:gridCol>
                <a:gridCol w="4206697">
                  <a:extLst>
                    <a:ext uri="{9D8B030D-6E8A-4147-A177-3AD203B41FA5}">
                      <a16:colId xmlns:a16="http://schemas.microsoft.com/office/drawing/2014/main" val="357018112"/>
                    </a:ext>
                  </a:extLst>
                </a:gridCol>
                <a:gridCol w="4207671">
                  <a:extLst>
                    <a:ext uri="{9D8B030D-6E8A-4147-A177-3AD203B41FA5}">
                      <a16:colId xmlns:a16="http://schemas.microsoft.com/office/drawing/2014/main" val="1367349842"/>
                    </a:ext>
                  </a:extLst>
                </a:gridCol>
              </a:tblGrid>
              <a:tr h="681930">
                <a:tc>
                  <a:txBody>
                    <a:bodyPr/>
                    <a:lstStyle/>
                    <a:p>
                      <a:pPr algn="r" eaLnBrk="0" hangingPunct="0"/>
                      <a:r>
                        <a:rPr lang="en-US" sz="2400" kern="100" baseline="0" dirty="0">
                          <a:effectLst/>
                          <a:latin typeface="Times New Roman" panose="02020603050405020304" pitchFamily="18" charset="0"/>
                          <a:ea typeface="微軟正黑體" panose="020B0604030504040204" pitchFamily="34" charset="-120"/>
                        </a:rPr>
                        <a:t>     APP      </a:t>
                      </a:r>
                      <a:endParaRPr lang="zh-TW" sz="2400" kern="100" baseline="0" dirty="0">
                        <a:effectLst/>
                        <a:latin typeface="Times New Roman" panose="02020603050405020304" pitchFamily="18" charset="0"/>
                        <a:ea typeface="微軟正黑體" panose="020B0604030504040204" pitchFamily="34" charset="-120"/>
                      </a:endParaRPr>
                    </a:p>
                    <a:p>
                      <a:pPr eaLnBrk="0" hangingPunct="0"/>
                      <a:r>
                        <a:rPr lang="zh-TW" sz="2400" kern="100" baseline="0" dirty="0">
                          <a:effectLst/>
                          <a:latin typeface="Times New Roman" panose="02020603050405020304" pitchFamily="18" charset="0"/>
                          <a:ea typeface="微軟正黑體" panose="020B0604030504040204" pitchFamily="34" charset="-120"/>
                        </a:rPr>
                        <a:t>功能</a:t>
                      </a:r>
                      <a:endParaRPr lang="zh-TW" sz="24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tc>
                <a:tc>
                  <a:txBody>
                    <a:bodyPr/>
                    <a:lstStyle/>
                    <a:p>
                      <a:pPr algn="ctr" eaLnBrk="0" hangingPunct="0"/>
                      <a:r>
                        <a:rPr lang="zh-TW" sz="2800" kern="100" baseline="0" dirty="0">
                          <a:effectLst/>
                          <a:latin typeface="Times New Roman" panose="02020603050405020304" pitchFamily="18" charset="0"/>
                          <a:ea typeface="微軟正黑體" panose="020B0604030504040204" pitchFamily="34" charset="-120"/>
                        </a:rPr>
                        <a:t>年長者肌力測試</a:t>
                      </a:r>
                      <a:endParaRPr lang="zh-TW" sz="24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r>
                        <a:rPr lang="zh-TW" sz="2400" kern="100" baseline="0" dirty="0">
                          <a:effectLst/>
                          <a:latin typeface="Times New Roman" panose="02020603050405020304" pitchFamily="18" charset="0"/>
                          <a:ea typeface="微軟正黑體" panose="020B0604030504040204" pitchFamily="34" charset="-120"/>
                        </a:rPr>
                        <a:t>全身鍛鍊</a:t>
                      </a:r>
                      <a:r>
                        <a:rPr lang="en-US" sz="2400" kern="100" baseline="0" dirty="0">
                          <a:effectLst/>
                          <a:latin typeface="Times New Roman" panose="02020603050405020304" pitchFamily="18" charset="0"/>
                          <a:ea typeface="微軟正黑體" panose="020B0604030504040204" pitchFamily="34" charset="-120"/>
                        </a:rPr>
                        <a:t>-</a:t>
                      </a:r>
                      <a:r>
                        <a:rPr lang="zh-TW" sz="2400" kern="100" baseline="0" dirty="0">
                          <a:effectLst/>
                          <a:latin typeface="Times New Roman" panose="02020603050405020304" pitchFamily="18" charset="0"/>
                          <a:ea typeface="微軟正黑體" panose="020B0604030504040204" pitchFamily="34" charset="-120"/>
                        </a:rPr>
                        <a:t>在家運動</a:t>
                      </a:r>
                      <a:endParaRPr lang="zh-TW" sz="24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839141316"/>
                  </a:ext>
                </a:extLst>
              </a:tr>
              <a:tr h="1049415">
                <a:tc>
                  <a:txBody>
                    <a:bodyPr/>
                    <a:lstStyle/>
                    <a:p>
                      <a:pPr algn="ctr" eaLnBrk="0" hangingPunct="0"/>
                      <a:r>
                        <a:rPr lang="zh-TW" sz="2800" kern="100" baseline="0" dirty="0">
                          <a:effectLst/>
                          <a:latin typeface="Times New Roman" panose="02020603050405020304" pitchFamily="18" charset="0"/>
                          <a:ea typeface="微軟正黑體" panose="020B0604030504040204" pitchFamily="34" charset="-120"/>
                        </a:rPr>
                        <a:t>定位</a:t>
                      </a:r>
                      <a:endParaRPr lang="zh-TW" sz="2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r>
                        <a:rPr lang="zh-TW" sz="3200" kern="100" baseline="0" dirty="0">
                          <a:effectLst/>
                          <a:latin typeface="Times New Roman" panose="02020603050405020304" pitchFamily="18" charset="0"/>
                          <a:ea typeface="微軟正黑體" panose="020B0604030504040204" pitchFamily="34" charset="-120"/>
                        </a:rPr>
                        <a:t>年長者為主</a:t>
                      </a:r>
                      <a:endParaRPr lang="zh-TW" sz="32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r>
                        <a:rPr lang="zh-TW" sz="3200" kern="100" baseline="0" dirty="0">
                          <a:effectLst/>
                          <a:latin typeface="Times New Roman" panose="02020603050405020304" pitchFamily="18" charset="0"/>
                          <a:ea typeface="微軟正黑體" panose="020B0604030504040204" pitchFamily="34" charset="-120"/>
                        </a:rPr>
                        <a:t>大眾</a:t>
                      </a:r>
                      <a:endParaRPr lang="zh-TW" sz="32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3578148830"/>
                  </a:ext>
                </a:extLst>
              </a:tr>
              <a:tr h="1049415">
                <a:tc>
                  <a:txBody>
                    <a:bodyPr/>
                    <a:lstStyle/>
                    <a:p>
                      <a:pPr algn="ctr" eaLnBrk="0" hangingPunct="0"/>
                      <a:r>
                        <a:rPr lang="zh-TW" sz="2800" kern="100" baseline="0" dirty="0">
                          <a:effectLst/>
                          <a:latin typeface="Times New Roman" panose="02020603050405020304" pitchFamily="18" charset="0"/>
                          <a:ea typeface="微軟正黑體" panose="020B0604030504040204" pitchFamily="34" charset="-120"/>
                        </a:rPr>
                        <a:t>功能</a:t>
                      </a:r>
                      <a:endParaRPr lang="zh-TW" sz="2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r>
                        <a:rPr lang="zh-TW" sz="3200" kern="100" baseline="0" dirty="0">
                          <a:effectLst/>
                          <a:latin typeface="Times New Roman" panose="02020603050405020304" pitchFamily="18" charset="0"/>
                          <a:ea typeface="微軟正黑體" panose="020B0604030504040204" pitchFamily="34" charset="-120"/>
                        </a:rPr>
                        <a:t>腿部肌力測試</a:t>
                      </a:r>
                      <a:endParaRPr lang="zh-TW" sz="32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r>
                        <a:rPr lang="zh-TW" sz="3200" kern="100" baseline="0" dirty="0">
                          <a:effectLst/>
                          <a:latin typeface="Times New Roman" panose="02020603050405020304" pitchFamily="18" charset="0"/>
                          <a:ea typeface="微軟正黑體" panose="020B0604030504040204" pitchFamily="34" charset="-120"/>
                        </a:rPr>
                        <a:t>肌群的訓練</a:t>
                      </a:r>
                      <a:endParaRPr lang="zh-TW" sz="32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3720009251"/>
                  </a:ext>
                </a:extLst>
              </a:tr>
              <a:tr h="1064563">
                <a:tc>
                  <a:txBody>
                    <a:bodyPr/>
                    <a:lstStyle/>
                    <a:p>
                      <a:pPr algn="ctr" eaLnBrk="0" hangingPunct="0"/>
                      <a:r>
                        <a:rPr lang="zh-TW" sz="2800" kern="100" baseline="0" dirty="0">
                          <a:effectLst/>
                          <a:latin typeface="Times New Roman" panose="02020603050405020304" pitchFamily="18" charset="0"/>
                          <a:ea typeface="微軟正黑體" panose="020B0604030504040204" pitchFamily="34" charset="-120"/>
                        </a:rPr>
                        <a:t>目的</a:t>
                      </a:r>
                      <a:endParaRPr lang="zh-TW" sz="2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r>
                        <a:rPr lang="zh-TW" sz="3200" kern="100" baseline="0" dirty="0">
                          <a:effectLst/>
                          <a:latin typeface="Times New Roman" panose="02020603050405020304" pitchFamily="18" charset="0"/>
                          <a:ea typeface="微軟正黑體" panose="020B0604030504040204" pitchFamily="34" charset="-120"/>
                        </a:rPr>
                        <a:t>了解腿部肌力是否足夠</a:t>
                      </a:r>
                      <a:endParaRPr lang="zh-TW" sz="32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r>
                        <a:rPr lang="zh-TW" sz="3200" kern="100" baseline="0" dirty="0">
                          <a:effectLst/>
                          <a:latin typeface="Times New Roman" panose="02020603050405020304" pitchFamily="18" charset="0"/>
                          <a:ea typeface="微軟正黑體" panose="020B0604030504040204" pitchFamily="34" charset="-120"/>
                        </a:rPr>
                        <a:t>鍛鍊出完美身材</a:t>
                      </a:r>
                      <a:endParaRPr lang="zh-TW" sz="32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1211990648"/>
                  </a:ext>
                </a:extLst>
              </a:tr>
              <a:tr h="1049415">
                <a:tc>
                  <a:txBody>
                    <a:bodyPr/>
                    <a:lstStyle/>
                    <a:p>
                      <a:pPr algn="ctr" eaLnBrk="0" hangingPunct="0"/>
                      <a:r>
                        <a:rPr lang="zh-TW" sz="2800" kern="100" baseline="0" dirty="0">
                          <a:effectLst/>
                          <a:latin typeface="Times New Roman" panose="02020603050405020304" pitchFamily="18" charset="0"/>
                          <a:ea typeface="微軟正黑體" panose="020B0604030504040204" pitchFamily="34" charset="-120"/>
                        </a:rPr>
                        <a:t>反饋</a:t>
                      </a:r>
                      <a:endParaRPr lang="zh-TW" sz="28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lang="zh-TW" altLang="en-US" sz="3200" kern="100" baseline="0" dirty="0">
                          <a:effectLst/>
                          <a:latin typeface="Times New Roman" panose="02020603050405020304" pitchFamily="18" charset="0"/>
                          <a:ea typeface="微軟正黑體" panose="020B0604030504040204" pitchFamily="34" charset="-120"/>
                        </a:rPr>
                        <a:t>由</a:t>
                      </a:r>
                      <a:r>
                        <a:rPr lang="zh-TW" altLang="zh-TW" sz="3200" kern="100" baseline="0" dirty="0">
                          <a:effectLst/>
                          <a:latin typeface="Times New Roman" panose="02020603050405020304" pitchFamily="18" charset="0"/>
                          <a:ea typeface="微軟正黑體" panose="020B0604030504040204" pitchFamily="34" charset="-120"/>
                        </a:rPr>
                        <a:t>使用者反饋</a:t>
                      </a:r>
                      <a:endParaRPr lang="zh-TW" altLang="zh-TW" sz="32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tc>
                  <a:txBody>
                    <a:bodyPr/>
                    <a:lstStyle/>
                    <a:p>
                      <a:pPr algn="ctr" eaLnBrk="0" hangingPunct="0"/>
                      <a:r>
                        <a:rPr lang="zh-TW" altLang="en-US" sz="3200" kern="100" baseline="0" dirty="0">
                          <a:effectLst/>
                          <a:latin typeface="Times New Roman" panose="02020603050405020304" pitchFamily="18" charset="0"/>
                          <a:ea typeface="微軟正黑體" panose="020B0604030504040204" pitchFamily="34" charset="-120"/>
                        </a:rPr>
                        <a:t>由</a:t>
                      </a:r>
                      <a:r>
                        <a:rPr lang="zh-TW" sz="3200" kern="100" baseline="0" dirty="0">
                          <a:effectLst/>
                          <a:latin typeface="Times New Roman" panose="02020603050405020304" pitchFamily="18" charset="0"/>
                          <a:ea typeface="微軟正黑體" panose="020B0604030504040204" pitchFamily="34" charset="-120"/>
                        </a:rPr>
                        <a:t>使用者反饋</a:t>
                      </a:r>
                      <a:endParaRPr lang="zh-TW" sz="3200" b="1" kern="100" baseline="0" dirty="0">
                        <a:effectLst/>
                        <a:latin typeface="Times New Roman" panose="02020603050405020304" pitchFamily="18"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val="949284342"/>
                  </a:ext>
                </a:extLst>
              </a:tr>
            </a:tbl>
          </a:graphicData>
        </a:graphic>
      </p:graphicFrame>
      <p:sp>
        <p:nvSpPr>
          <p:cNvPr id="3" name="投影片編號版面配置區 2">
            <a:extLst>
              <a:ext uri="{FF2B5EF4-FFF2-40B4-BE49-F238E27FC236}">
                <a16:creationId xmlns:a16="http://schemas.microsoft.com/office/drawing/2014/main" id="{9F00E63B-C16B-43E1-AD7C-8FE8F05D4AC1}"/>
              </a:ext>
            </a:extLst>
          </p:cNvPr>
          <p:cNvSpPr>
            <a:spLocks noGrp="1"/>
          </p:cNvSpPr>
          <p:nvPr>
            <p:ph type="sldNum" sz="quarter" idx="12"/>
          </p:nvPr>
        </p:nvSpPr>
        <p:spPr/>
        <p:txBody>
          <a:bodyPr/>
          <a:lstStyle/>
          <a:p>
            <a:fld id="{290F0D57-3A2D-4C93-94D0-187693FB1C69}" type="slidenum">
              <a:rPr lang="zh-TW" altLang="en-US" smtClean="0"/>
              <a:t>11</a:t>
            </a:fld>
            <a:endParaRPr lang="zh-TW" altLang="en-US"/>
          </a:p>
        </p:txBody>
      </p:sp>
      <p:sp>
        <p:nvSpPr>
          <p:cNvPr id="7" name="日期版面配置區 6">
            <a:extLst>
              <a:ext uri="{FF2B5EF4-FFF2-40B4-BE49-F238E27FC236}">
                <a16:creationId xmlns:a16="http://schemas.microsoft.com/office/drawing/2014/main" id="{EC38D823-BBA4-4CC3-B473-395851AF0183}"/>
              </a:ext>
            </a:extLst>
          </p:cNvPr>
          <p:cNvSpPr>
            <a:spLocks noGrp="1"/>
          </p:cNvSpPr>
          <p:nvPr>
            <p:ph type="dt" sz="half" idx="10"/>
          </p:nvPr>
        </p:nvSpPr>
        <p:spPr/>
        <p:txBody>
          <a:bodyPr/>
          <a:lstStyle/>
          <a:p>
            <a:r>
              <a:rPr lang="zh-TW" altLang="en-US" dirty="0"/>
              <a:t>報告人：</a:t>
            </a:r>
            <a:r>
              <a:rPr lang="en-US" altLang="zh-TW" dirty="0"/>
              <a:t>N1076448</a:t>
            </a:r>
            <a:r>
              <a:rPr lang="zh-TW" altLang="en-US" dirty="0"/>
              <a:t>郭金樑</a:t>
            </a:r>
          </a:p>
        </p:txBody>
      </p:sp>
    </p:spTree>
    <p:extLst>
      <p:ext uri="{BB962C8B-B14F-4D97-AF65-F5344CB8AC3E}">
        <p14:creationId xmlns:p14="http://schemas.microsoft.com/office/powerpoint/2010/main" val="874306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
            <a:extLst>
              <a:ext uri="{FF2B5EF4-FFF2-40B4-BE49-F238E27FC236}">
                <a16:creationId xmlns:a16="http://schemas.microsoft.com/office/drawing/2014/main" id="{CD842A9C-6A2A-4B26-896C-CF143698A1C2}"/>
              </a:ext>
            </a:extLst>
          </p:cNvPr>
          <p:cNvSpPr/>
          <p:nvPr/>
        </p:nvSpPr>
        <p:spPr>
          <a:xfrm>
            <a:off x="8282773" y="1581721"/>
            <a:ext cx="159488" cy="159488"/>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27" name="直接连接符 3">
            <a:extLst>
              <a:ext uri="{FF2B5EF4-FFF2-40B4-BE49-F238E27FC236}">
                <a16:creationId xmlns:a16="http://schemas.microsoft.com/office/drawing/2014/main" id="{2626DEBD-57D3-4391-8BDD-11F7C8FB4AE5}"/>
              </a:ext>
            </a:extLst>
          </p:cNvPr>
          <p:cNvCxnSpPr>
            <a:cxnSpLocks/>
            <a:endCxn id="28" idx="6"/>
          </p:cNvCxnSpPr>
          <p:nvPr/>
        </p:nvCxnSpPr>
        <p:spPr>
          <a:xfrm flipH="1">
            <a:off x="956933" y="1661465"/>
            <a:ext cx="7325842" cy="0"/>
          </a:xfrm>
          <a:prstGeom prst="line">
            <a:avLst/>
          </a:prstGeom>
          <a:noFill/>
          <a:ln w="38100" cap="flat" cmpd="sng" algn="ctr">
            <a:solidFill>
              <a:srgbClr val="8CC5DF"/>
            </a:solidFill>
            <a:prstDash val="solid"/>
            <a:miter lim="800000"/>
          </a:ln>
          <a:effectLst/>
        </p:spPr>
      </p:cxnSp>
      <p:sp>
        <p:nvSpPr>
          <p:cNvPr id="28" name="椭圆 4">
            <a:extLst>
              <a:ext uri="{FF2B5EF4-FFF2-40B4-BE49-F238E27FC236}">
                <a16:creationId xmlns:a16="http://schemas.microsoft.com/office/drawing/2014/main" id="{0FA469B3-EE68-4703-8090-3731DB82CFA3}"/>
              </a:ext>
            </a:extLst>
          </p:cNvPr>
          <p:cNvSpPr/>
          <p:nvPr/>
        </p:nvSpPr>
        <p:spPr>
          <a:xfrm>
            <a:off x="797445" y="1581721"/>
            <a:ext cx="159488" cy="159488"/>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29" name="椭圆 9">
            <a:extLst>
              <a:ext uri="{FF2B5EF4-FFF2-40B4-BE49-F238E27FC236}">
                <a16:creationId xmlns:a16="http://schemas.microsoft.com/office/drawing/2014/main" id="{51ACEED7-4DB5-4816-AB21-2B1FDCE3D6F5}"/>
              </a:ext>
            </a:extLst>
          </p:cNvPr>
          <p:cNvSpPr/>
          <p:nvPr/>
        </p:nvSpPr>
        <p:spPr>
          <a:xfrm>
            <a:off x="8282774" y="3158883"/>
            <a:ext cx="159488" cy="159488"/>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30" name="直接连接符 10">
            <a:extLst>
              <a:ext uri="{FF2B5EF4-FFF2-40B4-BE49-F238E27FC236}">
                <a16:creationId xmlns:a16="http://schemas.microsoft.com/office/drawing/2014/main" id="{BE6F1743-6BCA-46A6-8682-AF93936470E5}"/>
              </a:ext>
            </a:extLst>
          </p:cNvPr>
          <p:cNvCxnSpPr>
            <a:cxnSpLocks/>
            <a:endCxn id="31" idx="6"/>
          </p:cNvCxnSpPr>
          <p:nvPr/>
        </p:nvCxnSpPr>
        <p:spPr>
          <a:xfrm flipH="1">
            <a:off x="956934" y="3238627"/>
            <a:ext cx="7325842" cy="0"/>
          </a:xfrm>
          <a:prstGeom prst="line">
            <a:avLst/>
          </a:prstGeom>
          <a:noFill/>
          <a:ln w="38100" cap="flat" cmpd="sng" algn="ctr">
            <a:solidFill>
              <a:srgbClr val="8CC5DF"/>
            </a:solidFill>
            <a:prstDash val="solid"/>
            <a:miter lim="800000"/>
          </a:ln>
          <a:effectLst/>
        </p:spPr>
      </p:cxnSp>
      <p:sp>
        <p:nvSpPr>
          <p:cNvPr id="31" name="椭圆 11">
            <a:extLst>
              <a:ext uri="{FF2B5EF4-FFF2-40B4-BE49-F238E27FC236}">
                <a16:creationId xmlns:a16="http://schemas.microsoft.com/office/drawing/2014/main" id="{E357C5C4-01AA-45E2-A068-B2D9712ACEC4}"/>
              </a:ext>
            </a:extLst>
          </p:cNvPr>
          <p:cNvSpPr/>
          <p:nvPr/>
        </p:nvSpPr>
        <p:spPr>
          <a:xfrm>
            <a:off x="797446" y="3158883"/>
            <a:ext cx="159488" cy="159488"/>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32" name="文本框 12">
            <a:extLst>
              <a:ext uri="{FF2B5EF4-FFF2-40B4-BE49-F238E27FC236}">
                <a16:creationId xmlns:a16="http://schemas.microsoft.com/office/drawing/2014/main" id="{5C4A715D-B9F1-4496-BAE2-F47FE0B8DEE1}"/>
              </a:ext>
            </a:extLst>
          </p:cNvPr>
          <p:cNvSpPr txBox="1"/>
          <p:nvPr/>
        </p:nvSpPr>
        <p:spPr>
          <a:xfrm>
            <a:off x="3538169" y="2074417"/>
            <a:ext cx="4108817" cy="830997"/>
          </a:xfrm>
          <a:prstGeom prst="rect">
            <a:avLst/>
          </a:prstGeom>
          <a:noFill/>
        </p:spPr>
        <p:txBody>
          <a:bodyPr wrap="none" rtlCol="0">
            <a:spAutoFit/>
          </a:bodyPr>
          <a:lstStyle>
            <a:defPPr>
              <a:defRPr lang="zh-TW"/>
            </a:defPPr>
            <a:lvl1pPr algn="ctr">
              <a:defRPr sz="4800" spc="300">
                <a:solidFill>
                  <a:prstClr val="black">
                    <a:lumMod val="85000"/>
                    <a:lumOff val="15000"/>
                  </a:prstClr>
                </a:solidFill>
                <a:latin typeface="微軟正黑體" panose="020B0604030504040204" pitchFamily="34" charset="-120"/>
                <a:ea typeface="微軟正黑體" panose="020B0604030504040204" pitchFamily="34" charset="-120"/>
              </a:defRPr>
            </a:lvl1pPr>
          </a:lstStyle>
          <a:p>
            <a:pPr algn="ctr"/>
            <a:r>
              <a:rPr lang="zh-TW" altLang="en-US" dirty="0"/>
              <a:t>軟體</a:t>
            </a:r>
            <a:r>
              <a:rPr lang="zh-TW" altLang="en-US" sz="4800" dirty="0">
                <a:latin typeface="微軟正黑體" panose="020B0604030504040204" pitchFamily="34" charset="-120"/>
                <a:ea typeface="微軟正黑體" panose="020B0604030504040204" pitchFamily="34" charset="-120"/>
              </a:rPr>
              <a:t>功能簡介</a:t>
            </a:r>
          </a:p>
        </p:txBody>
      </p:sp>
      <p:sp>
        <p:nvSpPr>
          <p:cNvPr id="33" name="文本框 13">
            <a:extLst>
              <a:ext uri="{FF2B5EF4-FFF2-40B4-BE49-F238E27FC236}">
                <a16:creationId xmlns:a16="http://schemas.microsoft.com/office/drawing/2014/main" id="{9E6D9F82-59FB-4F0D-9F62-D7C04CA515C3}"/>
              </a:ext>
            </a:extLst>
          </p:cNvPr>
          <p:cNvSpPr txBox="1"/>
          <p:nvPr/>
        </p:nvSpPr>
        <p:spPr>
          <a:xfrm>
            <a:off x="1446527" y="1889752"/>
            <a:ext cx="1345240" cy="1200329"/>
          </a:xfrm>
          <a:prstGeom prst="rect">
            <a:avLst/>
          </a:prstGeom>
          <a:noFill/>
        </p:spPr>
        <p:txBody>
          <a:bodyPr wrap="none" rtlCol="0">
            <a:spAutoFit/>
          </a:bodyPr>
          <a:lstStyle/>
          <a:p>
            <a:r>
              <a:rPr lang="en-US" altLang="zh-CN" sz="7200" spc="300" dirty="0">
                <a:solidFill>
                  <a:srgbClr val="8CC5DF"/>
                </a:solidFill>
                <a:latin typeface="汉仪雅酷黑W" panose="00020600040101010101" pitchFamily="18" charset="-122"/>
                <a:ea typeface="汉仪雅酷黑W" panose="00020600040101010101" pitchFamily="18" charset="-122"/>
              </a:rPr>
              <a:t>03</a:t>
            </a:r>
            <a:endParaRPr lang="zh-CN" altLang="en-US" sz="7200" spc="300" dirty="0">
              <a:solidFill>
                <a:srgbClr val="8CC5DF"/>
              </a:solidFill>
              <a:latin typeface="汉仪雅酷黑W" panose="00020600040101010101" pitchFamily="18" charset="-122"/>
              <a:ea typeface="汉仪雅酷黑W" panose="00020600040101010101" pitchFamily="18" charset="-122"/>
            </a:endParaRPr>
          </a:p>
        </p:txBody>
      </p:sp>
      <p:sp>
        <p:nvSpPr>
          <p:cNvPr id="34" name="矩形 33">
            <a:extLst>
              <a:ext uri="{FF2B5EF4-FFF2-40B4-BE49-F238E27FC236}">
                <a16:creationId xmlns:a16="http://schemas.microsoft.com/office/drawing/2014/main" id="{649BBB75-C189-49C1-B307-822BA77B5E9F}"/>
              </a:ext>
            </a:extLst>
          </p:cNvPr>
          <p:cNvSpPr/>
          <p:nvPr/>
        </p:nvSpPr>
        <p:spPr>
          <a:xfrm>
            <a:off x="1562987" y="0"/>
            <a:ext cx="1988288" cy="1648869"/>
          </a:xfrm>
          <a:prstGeom prst="rect">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35" name="矩形 34">
            <a:extLst>
              <a:ext uri="{FF2B5EF4-FFF2-40B4-BE49-F238E27FC236}">
                <a16:creationId xmlns:a16="http://schemas.microsoft.com/office/drawing/2014/main" id="{57F5E9AB-94BB-44F9-AB43-1D0B2590B2A3}"/>
              </a:ext>
            </a:extLst>
          </p:cNvPr>
          <p:cNvSpPr/>
          <p:nvPr/>
        </p:nvSpPr>
        <p:spPr>
          <a:xfrm>
            <a:off x="1562987" y="3226030"/>
            <a:ext cx="1988288" cy="3631970"/>
          </a:xfrm>
          <a:prstGeom prst="rect">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pic>
        <p:nvPicPr>
          <p:cNvPr id="37" name="图片 1">
            <a:extLst>
              <a:ext uri="{FF2B5EF4-FFF2-40B4-BE49-F238E27FC236}">
                <a16:creationId xmlns:a16="http://schemas.microsoft.com/office/drawing/2014/main" id="{1D063723-F86F-4F13-AD15-FC06DF8C5002}"/>
              </a:ext>
            </a:extLst>
          </p:cNvPr>
          <p:cNvPicPr>
            <a:picLocks noChangeAspect="1"/>
          </p:cNvPicPr>
          <p:nvPr/>
        </p:nvPicPr>
        <p:blipFill>
          <a:blip r:embed="rId2"/>
          <a:stretch>
            <a:fillRect/>
          </a:stretch>
        </p:blipFill>
        <p:spPr>
          <a:xfrm>
            <a:off x="9077477" y="1210808"/>
            <a:ext cx="1809446" cy="4436383"/>
          </a:xfrm>
          <a:prstGeom prst="rect">
            <a:avLst/>
          </a:prstGeom>
        </p:spPr>
      </p:pic>
      <p:sp>
        <p:nvSpPr>
          <p:cNvPr id="2" name="投影片編號版面配置區 1">
            <a:extLst>
              <a:ext uri="{FF2B5EF4-FFF2-40B4-BE49-F238E27FC236}">
                <a16:creationId xmlns:a16="http://schemas.microsoft.com/office/drawing/2014/main" id="{5311E982-1DFC-4A12-B4C0-977C0A1B0816}"/>
              </a:ext>
            </a:extLst>
          </p:cNvPr>
          <p:cNvSpPr>
            <a:spLocks noGrp="1"/>
          </p:cNvSpPr>
          <p:nvPr>
            <p:ph type="sldNum" sz="quarter" idx="12"/>
          </p:nvPr>
        </p:nvSpPr>
        <p:spPr/>
        <p:txBody>
          <a:bodyPr/>
          <a:lstStyle/>
          <a:p>
            <a:fld id="{290F0D57-3A2D-4C93-94D0-187693FB1C69}" type="slidenum">
              <a:rPr lang="zh-TW" altLang="en-US" smtClean="0"/>
              <a:t>12</a:t>
            </a:fld>
            <a:endParaRPr lang="zh-TW" altLang="en-US"/>
          </a:p>
        </p:txBody>
      </p:sp>
      <p:sp>
        <p:nvSpPr>
          <p:cNvPr id="14" name="日期版面配置區 11">
            <a:extLst>
              <a:ext uri="{FF2B5EF4-FFF2-40B4-BE49-F238E27FC236}">
                <a16:creationId xmlns:a16="http://schemas.microsoft.com/office/drawing/2014/main" id="{A7A0B063-841E-4F99-BE9C-C4248520C09F}"/>
              </a:ext>
            </a:extLst>
          </p:cNvPr>
          <p:cNvSpPr>
            <a:spLocks noGrp="1"/>
          </p:cNvSpPr>
          <p:nvPr>
            <p:ph type="dt" sz="half" idx="10"/>
          </p:nvPr>
        </p:nvSpPr>
        <p:spPr>
          <a:xfrm>
            <a:off x="8101145" y="5893751"/>
            <a:ext cx="3762110" cy="535721"/>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zh-TW" altLang="en-US" sz="2400" dirty="0">
                <a:ln w="0"/>
                <a:effectLst>
                  <a:outerShdw blurRad="38100" dist="19050" dir="2700000" algn="tl" rotWithShape="0">
                    <a:schemeClr val="dk1">
                      <a:alpha val="40000"/>
                    </a:schemeClr>
                  </a:outerShdw>
                </a:effectLst>
              </a:rPr>
              <a:t>報告人：</a:t>
            </a:r>
            <a:r>
              <a:rPr lang="en-US" altLang="zh-TW" sz="2400" dirty="0">
                <a:ln w="0"/>
                <a:effectLst>
                  <a:outerShdw blurRad="38100" dist="19050" dir="2700000" algn="tl" rotWithShape="0">
                    <a:schemeClr val="dk1">
                      <a:alpha val="40000"/>
                    </a:schemeClr>
                  </a:outerShdw>
                </a:effectLst>
              </a:rPr>
              <a:t>N1076414</a:t>
            </a:r>
            <a:r>
              <a:rPr lang="zh-TW" altLang="en-US" sz="2400" dirty="0">
                <a:ln w="0"/>
                <a:effectLst>
                  <a:outerShdw blurRad="38100" dist="19050" dir="2700000" algn="tl" rotWithShape="0">
                    <a:schemeClr val="dk1">
                      <a:alpha val="40000"/>
                    </a:schemeClr>
                  </a:outerShdw>
                </a:effectLst>
              </a:rPr>
              <a:t>夏聖捷</a:t>
            </a:r>
          </a:p>
        </p:txBody>
      </p:sp>
    </p:spTree>
    <p:extLst>
      <p:ext uri="{BB962C8B-B14F-4D97-AF65-F5344CB8AC3E}">
        <p14:creationId xmlns:p14="http://schemas.microsoft.com/office/powerpoint/2010/main" val="2931099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 靠牆深蹲">
            <a:extLst>
              <a:ext uri="{FF2B5EF4-FFF2-40B4-BE49-F238E27FC236}">
                <a16:creationId xmlns:a16="http://schemas.microsoft.com/office/drawing/2014/main" id="{1EE4CC61-08B1-429D-8C53-5C26B2814832}"/>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8857" y="3077072"/>
            <a:ext cx="3780928" cy="3780928"/>
          </a:xfrm>
          <a:prstGeom prst="rect">
            <a:avLst/>
          </a:prstGeom>
          <a:noFill/>
          <a:extLst>
            <a:ext uri="{909E8E84-426E-40DD-AFC4-6F175D3DCCD1}">
              <a14:hiddenFill xmlns:a14="http://schemas.microsoft.com/office/drawing/2010/main">
                <a:solidFill>
                  <a:srgbClr val="FFFFFF"/>
                </a:solidFill>
              </a14:hiddenFill>
            </a:ext>
          </a:extLst>
        </p:spPr>
      </p:pic>
      <p:sp>
        <p:nvSpPr>
          <p:cNvPr id="3" name="內容版面配置區 2"/>
          <p:cNvSpPr>
            <a:spLocks noGrp="1"/>
          </p:cNvSpPr>
          <p:nvPr>
            <p:ph idx="1"/>
          </p:nvPr>
        </p:nvSpPr>
        <p:spPr>
          <a:xfrm>
            <a:off x="901608" y="1582704"/>
            <a:ext cx="10111533" cy="4208455"/>
          </a:xfrm>
        </p:spPr>
        <p:txBody>
          <a:bodyPr>
            <a:normAutofit/>
          </a:bodyPr>
          <a:lstStyle/>
          <a:p>
            <a:pPr marL="0" indent="457200">
              <a:buNone/>
            </a:pPr>
            <a:r>
              <a:rPr lang="zh-TW" altLang="en-US" sz="3200" dirty="0"/>
              <a:t>滑牆運動是針對腿部的股四頭肌訓練動作，能夠提升我們的肌肉耐力和對肌肉的神經控制能力，對於強化膝關節健康、股四頭肌的強化有很好的效果，還可以提升我們的核心力量。</a:t>
            </a:r>
          </a:p>
        </p:txBody>
      </p:sp>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8CC5DF"/>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8CC5DF"/>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2" name="矩形 11"/>
          <p:cNvSpPr/>
          <p:nvPr/>
        </p:nvSpPr>
        <p:spPr>
          <a:xfrm>
            <a:off x="-163607" y="6484701"/>
            <a:ext cx="12519212" cy="94129"/>
          </a:xfrm>
          <a:prstGeom prst="rect">
            <a:avLst/>
          </a:prstGeom>
          <a:solidFill>
            <a:srgbClr val="8CC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922650" y="4201739"/>
            <a:ext cx="12519212" cy="94129"/>
          </a:xfrm>
          <a:prstGeom prst="rect">
            <a:avLst/>
          </a:prstGeom>
          <a:solidFill>
            <a:srgbClr val="8CC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rot="5400000">
            <a:off x="5595436" y="5335775"/>
            <a:ext cx="12519212" cy="94129"/>
          </a:xfrm>
          <a:prstGeom prst="rect">
            <a:avLst/>
          </a:prstGeom>
          <a:solidFill>
            <a:srgbClr val="8CC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本框 17">
            <a:extLst>
              <a:ext uri="{FF2B5EF4-FFF2-40B4-BE49-F238E27FC236}">
                <a16:creationId xmlns:a16="http://schemas.microsoft.com/office/drawing/2014/main" id="{3E652EE9-2C67-4F60-A852-74110CAA495B}"/>
              </a:ext>
            </a:extLst>
          </p:cNvPr>
          <p:cNvSpPr txBox="1"/>
          <p:nvPr/>
        </p:nvSpPr>
        <p:spPr>
          <a:xfrm>
            <a:off x="4185540" y="689066"/>
            <a:ext cx="3820918" cy="553998"/>
          </a:xfrm>
          <a:prstGeom prst="rect">
            <a:avLst/>
          </a:prstGeom>
          <a:noFill/>
        </p:spPr>
        <p:txBody>
          <a:bodyPr wrap="none" rtlCol="0">
            <a:spAutoFit/>
          </a:bodyPr>
          <a:lstStyle/>
          <a:p>
            <a:pPr algn="ctr"/>
            <a:r>
              <a:rPr lang="en-US" altLang="zh-TW" sz="3000" dirty="0">
                <a:solidFill>
                  <a:prstClr val="black">
                    <a:lumMod val="75000"/>
                    <a:lumOff val="25000"/>
                  </a:prstClr>
                </a:solidFill>
                <a:latin typeface="微軟正黑體" panose="020B0604030504040204" pitchFamily="34" charset="-120"/>
                <a:ea typeface="微軟正黑體" panose="020B0604030504040204" pitchFamily="34" charset="-120"/>
              </a:rPr>
              <a:t>Wall Slide (</a:t>
            </a: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滑牆運動</a:t>
            </a:r>
            <a:r>
              <a:rPr lang="en-US" altLang="zh-TW" sz="3000" dirty="0">
                <a:solidFill>
                  <a:prstClr val="black">
                    <a:lumMod val="75000"/>
                    <a:lumOff val="25000"/>
                  </a:prstClr>
                </a:solidFill>
                <a:latin typeface="微軟正黑體" panose="020B0604030504040204" pitchFamily="34" charset="-120"/>
                <a:ea typeface="微軟正黑體" panose="020B0604030504040204" pitchFamily="34" charset="-120"/>
              </a:rPr>
              <a:t>)</a:t>
            </a:r>
            <a:endParaRPr lang="zh-CN" altLang="en-US" sz="30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pic>
        <p:nvPicPr>
          <p:cNvPr id="18" name="圖片 17" descr="一張含有 服飾 的圖片&#10;&#10;自動產生的描述">
            <a:extLst>
              <a:ext uri="{FF2B5EF4-FFF2-40B4-BE49-F238E27FC236}">
                <a16:creationId xmlns:a16="http://schemas.microsoft.com/office/drawing/2014/main" id="{D0EFCFCB-3D86-4DDD-8101-3E62D57F59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01359" y="3186953"/>
            <a:ext cx="3366324" cy="3130202"/>
          </a:xfrm>
          <a:prstGeom prst="rect">
            <a:avLst/>
          </a:prstGeom>
          <a:noFill/>
          <a:ln>
            <a:noFill/>
          </a:ln>
        </p:spPr>
      </p:pic>
      <p:sp>
        <p:nvSpPr>
          <p:cNvPr id="2" name="投影片編號版面配置區 1">
            <a:extLst>
              <a:ext uri="{FF2B5EF4-FFF2-40B4-BE49-F238E27FC236}">
                <a16:creationId xmlns:a16="http://schemas.microsoft.com/office/drawing/2014/main" id="{2F261F8B-6FC9-4F80-A6B2-275992E80A2C}"/>
              </a:ext>
            </a:extLst>
          </p:cNvPr>
          <p:cNvSpPr>
            <a:spLocks noGrp="1"/>
          </p:cNvSpPr>
          <p:nvPr>
            <p:ph type="sldNum" sz="quarter" idx="12"/>
          </p:nvPr>
        </p:nvSpPr>
        <p:spPr/>
        <p:txBody>
          <a:bodyPr/>
          <a:lstStyle/>
          <a:p>
            <a:fld id="{290F0D57-3A2D-4C93-94D0-187693FB1C69}" type="slidenum">
              <a:rPr lang="zh-TW" altLang="en-US" smtClean="0"/>
              <a:t>13</a:t>
            </a:fld>
            <a:endParaRPr lang="zh-TW" altLang="en-US"/>
          </a:p>
        </p:txBody>
      </p:sp>
      <p:sp>
        <p:nvSpPr>
          <p:cNvPr id="7" name="日期版面配置區 6">
            <a:extLst>
              <a:ext uri="{FF2B5EF4-FFF2-40B4-BE49-F238E27FC236}">
                <a16:creationId xmlns:a16="http://schemas.microsoft.com/office/drawing/2014/main" id="{DF5C21BE-B771-480E-AE1C-20E2BC8DED93}"/>
              </a:ext>
            </a:extLst>
          </p:cNvPr>
          <p:cNvSpPr>
            <a:spLocks noGrp="1"/>
          </p:cNvSpPr>
          <p:nvPr>
            <p:ph type="dt" sz="half" idx="10"/>
          </p:nvPr>
        </p:nvSpPr>
        <p:spPr/>
        <p:txBody>
          <a:bodyPr/>
          <a:lstStyle/>
          <a:p>
            <a:r>
              <a:rPr lang="zh-TW" altLang="en-US" dirty="0"/>
              <a:t>報告人：</a:t>
            </a:r>
            <a:r>
              <a:rPr lang="en-US" altLang="zh-TW" dirty="0"/>
              <a:t>N1076414</a:t>
            </a:r>
            <a:r>
              <a:rPr lang="zh-TW" altLang="en-US" dirty="0"/>
              <a:t>夏聖捷</a:t>
            </a:r>
          </a:p>
        </p:txBody>
      </p:sp>
    </p:spTree>
    <p:extLst>
      <p:ext uri="{BB962C8B-B14F-4D97-AF65-F5344CB8AC3E}">
        <p14:creationId xmlns:p14="http://schemas.microsoft.com/office/powerpoint/2010/main" val="989402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8CC5DF"/>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8CC5DF"/>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8CC5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2" name="矩形 11"/>
          <p:cNvSpPr/>
          <p:nvPr/>
        </p:nvSpPr>
        <p:spPr>
          <a:xfrm>
            <a:off x="-163607" y="6484701"/>
            <a:ext cx="12519212" cy="94129"/>
          </a:xfrm>
          <a:prstGeom prst="rect">
            <a:avLst/>
          </a:prstGeom>
          <a:solidFill>
            <a:srgbClr val="8CC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922650" y="4201739"/>
            <a:ext cx="12519212" cy="94129"/>
          </a:xfrm>
          <a:prstGeom prst="rect">
            <a:avLst/>
          </a:prstGeom>
          <a:solidFill>
            <a:srgbClr val="8CC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rot="5400000">
            <a:off x="5595436" y="5335775"/>
            <a:ext cx="12519212" cy="94129"/>
          </a:xfrm>
          <a:prstGeom prst="rect">
            <a:avLst/>
          </a:prstGeom>
          <a:solidFill>
            <a:srgbClr val="8CC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本框 17">
            <a:extLst>
              <a:ext uri="{FF2B5EF4-FFF2-40B4-BE49-F238E27FC236}">
                <a16:creationId xmlns:a16="http://schemas.microsoft.com/office/drawing/2014/main" id="{3E652EE9-2C67-4F60-A852-74110CAA495B}"/>
              </a:ext>
            </a:extLst>
          </p:cNvPr>
          <p:cNvSpPr txBox="1"/>
          <p:nvPr/>
        </p:nvSpPr>
        <p:spPr>
          <a:xfrm>
            <a:off x="4977744" y="648845"/>
            <a:ext cx="2236510" cy="707886"/>
          </a:xfrm>
          <a:prstGeom prst="rect">
            <a:avLst/>
          </a:prstGeom>
          <a:noFill/>
        </p:spPr>
        <p:txBody>
          <a:bodyPr wrap="none" rtlCol="0">
            <a:spAutoFit/>
          </a:bodyPr>
          <a:lstStyle/>
          <a:p>
            <a:pPr algn="ctr"/>
            <a:r>
              <a:rPr lang="zh-TW" altLang="en-US" sz="4000" dirty="0">
                <a:solidFill>
                  <a:prstClr val="black">
                    <a:lumMod val="75000"/>
                    <a:lumOff val="25000"/>
                  </a:prstClr>
                </a:solidFill>
                <a:latin typeface="微軟正黑體" panose="020B0604030504040204" pitchFamily="34" charset="-120"/>
                <a:ea typeface="微軟正黑體" panose="020B0604030504040204" pitchFamily="34" charset="-120"/>
              </a:rPr>
              <a:t>軟體功能</a:t>
            </a:r>
            <a:endParaRPr lang="zh-CN" altLang="en-US" sz="40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E67DEEF0-9C99-4552-810C-586DC63FB46D}"/>
              </a:ext>
            </a:extLst>
          </p:cNvPr>
          <p:cNvSpPr>
            <a:spLocks noGrp="1"/>
          </p:cNvSpPr>
          <p:nvPr>
            <p:ph type="sldNum" sz="quarter" idx="12"/>
          </p:nvPr>
        </p:nvSpPr>
        <p:spPr/>
        <p:txBody>
          <a:bodyPr/>
          <a:lstStyle/>
          <a:p>
            <a:fld id="{290F0D57-3A2D-4C93-94D0-187693FB1C69}" type="slidenum">
              <a:rPr lang="zh-TW" altLang="en-US" smtClean="0"/>
              <a:t>14</a:t>
            </a:fld>
            <a:endParaRPr lang="zh-TW" altLang="en-US"/>
          </a:p>
        </p:txBody>
      </p:sp>
      <p:pic>
        <p:nvPicPr>
          <p:cNvPr id="13" name="圖片 12">
            <a:extLst>
              <a:ext uri="{FF2B5EF4-FFF2-40B4-BE49-F238E27FC236}">
                <a16:creationId xmlns:a16="http://schemas.microsoft.com/office/drawing/2014/main" id="{CCCDD5AB-C581-4C0C-B303-A0F6A6657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702" y="1449454"/>
            <a:ext cx="2235107" cy="4966904"/>
          </a:xfrm>
          <a:prstGeom prst="rect">
            <a:avLst/>
          </a:prstGeom>
        </p:spPr>
      </p:pic>
      <p:pic>
        <p:nvPicPr>
          <p:cNvPr id="18" name="圖片 17">
            <a:extLst>
              <a:ext uri="{FF2B5EF4-FFF2-40B4-BE49-F238E27FC236}">
                <a16:creationId xmlns:a16="http://schemas.microsoft.com/office/drawing/2014/main" id="{D8237216-F180-440B-8B3D-20396ECF9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4397" y="1449454"/>
            <a:ext cx="2235107" cy="4966906"/>
          </a:xfrm>
          <a:prstGeom prst="rect">
            <a:avLst/>
          </a:prstGeom>
        </p:spPr>
      </p:pic>
      <p:pic>
        <p:nvPicPr>
          <p:cNvPr id="14" name="圖片 13" descr="一張含有 文字 的圖片&#10;&#10;自動產生的描述">
            <a:extLst>
              <a:ext uri="{FF2B5EF4-FFF2-40B4-BE49-F238E27FC236}">
                <a16:creationId xmlns:a16="http://schemas.microsoft.com/office/drawing/2014/main" id="{273D9771-7C92-4CCF-850D-A54408A77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5079" y="1421085"/>
            <a:ext cx="2235107" cy="4966904"/>
          </a:xfrm>
          <a:prstGeom prst="rect">
            <a:avLst/>
          </a:prstGeom>
        </p:spPr>
      </p:pic>
      <p:sp>
        <p:nvSpPr>
          <p:cNvPr id="20" name="文字方塊 19">
            <a:extLst>
              <a:ext uri="{FF2B5EF4-FFF2-40B4-BE49-F238E27FC236}">
                <a16:creationId xmlns:a16="http://schemas.microsoft.com/office/drawing/2014/main" id="{79AD4306-1852-4632-8014-4A75DF0D0006}"/>
              </a:ext>
            </a:extLst>
          </p:cNvPr>
          <p:cNvSpPr txBox="1"/>
          <p:nvPr/>
        </p:nvSpPr>
        <p:spPr>
          <a:xfrm>
            <a:off x="727906" y="5363952"/>
            <a:ext cx="354522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TW" altLang="en-US" sz="3600" b="1" spc="50" dirty="0">
                <a:ln w="0"/>
                <a:solidFill>
                  <a:schemeClr val="bg2"/>
                </a:solidFill>
                <a:effectLst>
                  <a:innerShdw blurRad="63500" dist="50800" dir="13500000">
                    <a:srgbClr val="000000">
                      <a:alpha val="50000"/>
                    </a:srgbClr>
                  </a:innerShdw>
                </a:effectLst>
                <a:latin typeface="Times New Roman" panose="02020603050405020304" pitchFamily="18" charset="0"/>
                <a:ea typeface="微軟正黑體" panose="020B0604030504040204" pitchFamily="34" charset="-120"/>
              </a:rPr>
              <a:t>腿部的肌力測試</a:t>
            </a:r>
          </a:p>
        </p:txBody>
      </p:sp>
      <p:sp>
        <p:nvSpPr>
          <p:cNvPr id="21" name="文字方塊 20">
            <a:extLst>
              <a:ext uri="{FF2B5EF4-FFF2-40B4-BE49-F238E27FC236}">
                <a16:creationId xmlns:a16="http://schemas.microsoft.com/office/drawing/2014/main" id="{027A5B34-7B70-4C7F-BEB6-9D44C2F24372}"/>
              </a:ext>
            </a:extLst>
          </p:cNvPr>
          <p:cNvSpPr txBox="1"/>
          <p:nvPr/>
        </p:nvSpPr>
        <p:spPr>
          <a:xfrm>
            <a:off x="4565526" y="5363950"/>
            <a:ext cx="3210398"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TW" altLang="en-US" sz="3600" b="1" spc="50" dirty="0">
                <a:ln w="0"/>
                <a:solidFill>
                  <a:schemeClr val="bg2"/>
                </a:solidFill>
                <a:effectLst>
                  <a:innerShdw blurRad="63500" dist="50800" dir="13500000">
                    <a:srgbClr val="000000">
                      <a:alpha val="50000"/>
                    </a:srgbClr>
                  </a:innerShdw>
                </a:effectLst>
                <a:latin typeface="Times New Roman" panose="02020603050405020304" pitchFamily="18" charset="0"/>
                <a:ea typeface="微軟正黑體" panose="020B0604030504040204" pitchFamily="34" charset="-120"/>
              </a:rPr>
              <a:t>測試數據儲存</a:t>
            </a:r>
          </a:p>
        </p:txBody>
      </p:sp>
      <p:sp>
        <p:nvSpPr>
          <p:cNvPr id="22" name="文字方塊 21">
            <a:extLst>
              <a:ext uri="{FF2B5EF4-FFF2-40B4-BE49-F238E27FC236}">
                <a16:creationId xmlns:a16="http://schemas.microsoft.com/office/drawing/2014/main" id="{B9F09F32-6984-42EB-9BC9-CB4C7344B7EF}"/>
              </a:ext>
            </a:extLst>
          </p:cNvPr>
          <p:cNvSpPr txBox="1"/>
          <p:nvPr/>
        </p:nvSpPr>
        <p:spPr>
          <a:xfrm>
            <a:off x="8026609" y="5363951"/>
            <a:ext cx="3554279"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TW" altLang="en-US" sz="3600" b="1" spc="50" dirty="0">
                <a:ln w="0"/>
                <a:solidFill>
                  <a:schemeClr val="bg2"/>
                </a:solidFill>
                <a:effectLst>
                  <a:innerShdw blurRad="63500" dist="50800" dir="13500000">
                    <a:srgbClr val="000000">
                      <a:alpha val="50000"/>
                    </a:srgbClr>
                  </a:innerShdw>
                </a:effectLst>
                <a:latin typeface="Times New Roman" panose="02020603050405020304" pitchFamily="18" charset="0"/>
                <a:ea typeface="微軟正黑體" panose="020B0604030504040204" pitchFamily="34" charset="-120"/>
              </a:rPr>
              <a:t>圖形化數據呈現</a:t>
            </a:r>
          </a:p>
        </p:txBody>
      </p:sp>
      <p:sp>
        <p:nvSpPr>
          <p:cNvPr id="3" name="日期版面配置區 2">
            <a:extLst>
              <a:ext uri="{FF2B5EF4-FFF2-40B4-BE49-F238E27FC236}">
                <a16:creationId xmlns:a16="http://schemas.microsoft.com/office/drawing/2014/main" id="{96A5DEC8-2AFC-4175-8DCC-FA77BF040193}"/>
              </a:ext>
            </a:extLst>
          </p:cNvPr>
          <p:cNvSpPr>
            <a:spLocks noGrp="1"/>
          </p:cNvSpPr>
          <p:nvPr>
            <p:ph type="dt" sz="half" idx="10"/>
          </p:nvPr>
        </p:nvSpPr>
        <p:spPr/>
        <p:txBody>
          <a:bodyPr/>
          <a:lstStyle/>
          <a:p>
            <a:r>
              <a:rPr lang="zh-TW" altLang="en-US" dirty="0"/>
              <a:t>報告人：</a:t>
            </a:r>
            <a:r>
              <a:rPr lang="en-US" altLang="zh-TW" dirty="0"/>
              <a:t>N1076414</a:t>
            </a:r>
            <a:r>
              <a:rPr lang="zh-TW" altLang="en-US" dirty="0"/>
              <a:t>夏聖捷</a:t>
            </a:r>
          </a:p>
        </p:txBody>
      </p:sp>
    </p:spTree>
    <p:extLst>
      <p:ext uri="{BB962C8B-B14F-4D97-AF65-F5344CB8AC3E}">
        <p14:creationId xmlns:p14="http://schemas.microsoft.com/office/powerpoint/2010/main" val="46653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2">
            <a:extLst>
              <a:ext uri="{FF2B5EF4-FFF2-40B4-BE49-F238E27FC236}">
                <a16:creationId xmlns:a16="http://schemas.microsoft.com/office/drawing/2014/main" id="{CD842A9C-6A2A-4B26-896C-CF143698A1C2}"/>
              </a:ext>
            </a:extLst>
          </p:cNvPr>
          <p:cNvSpPr/>
          <p:nvPr/>
        </p:nvSpPr>
        <p:spPr>
          <a:xfrm>
            <a:off x="8282773" y="1581721"/>
            <a:ext cx="159488" cy="159488"/>
          </a:xfrm>
          <a:prstGeom prst="ellipse">
            <a:avLst/>
          </a:prstGeom>
          <a:solidFill>
            <a:srgbClr val="CF6B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3">
            <a:extLst>
              <a:ext uri="{FF2B5EF4-FFF2-40B4-BE49-F238E27FC236}">
                <a16:creationId xmlns:a16="http://schemas.microsoft.com/office/drawing/2014/main" id="{2626DEBD-57D3-4391-8BDD-11F7C8FB4AE5}"/>
              </a:ext>
            </a:extLst>
          </p:cNvPr>
          <p:cNvCxnSpPr>
            <a:cxnSpLocks/>
            <a:endCxn id="6" idx="6"/>
          </p:cNvCxnSpPr>
          <p:nvPr/>
        </p:nvCxnSpPr>
        <p:spPr>
          <a:xfrm flipH="1">
            <a:off x="956933" y="1661465"/>
            <a:ext cx="7325842" cy="0"/>
          </a:xfrm>
          <a:prstGeom prst="line">
            <a:avLst/>
          </a:prstGeom>
          <a:noFill/>
          <a:ln w="38100" cap="flat" cmpd="sng" algn="ctr">
            <a:solidFill>
              <a:srgbClr val="CF6B71"/>
            </a:solidFill>
            <a:prstDash val="solid"/>
            <a:miter lim="800000"/>
          </a:ln>
          <a:effectLst/>
        </p:spPr>
      </p:cxnSp>
      <p:sp>
        <p:nvSpPr>
          <p:cNvPr id="6" name="椭圆 4">
            <a:extLst>
              <a:ext uri="{FF2B5EF4-FFF2-40B4-BE49-F238E27FC236}">
                <a16:creationId xmlns:a16="http://schemas.microsoft.com/office/drawing/2014/main" id="{0FA469B3-EE68-4703-8090-3731DB82CFA3}"/>
              </a:ext>
            </a:extLst>
          </p:cNvPr>
          <p:cNvSpPr/>
          <p:nvPr/>
        </p:nvSpPr>
        <p:spPr>
          <a:xfrm>
            <a:off x="797445" y="1581721"/>
            <a:ext cx="159488" cy="159488"/>
          </a:xfrm>
          <a:prstGeom prst="ellipse">
            <a:avLst/>
          </a:prstGeom>
          <a:solidFill>
            <a:srgbClr val="CF6B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椭圆 9">
            <a:extLst>
              <a:ext uri="{FF2B5EF4-FFF2-40B4-BE49-F238E27FC236}">
                <a16:creationId xmlns:a16="http://schemas.microsoft.com/office/drawing/2014/main" id="{51ACEED7-4DB5-4816-AB21-2B1FDCE3D6F5}"/>
              </a:ext>
            </a:extLst>
          </p:cNvPr>
          <p:cNvSpPr/>
          <p:nvPr/>
        </p:nvSpPr>
        <p:spPr>
          <a:xfrm>
            <a:off x="8282774" y="3158883"/>
            <a:ext cx="159488" cy="159488"/>
          </a:xfrm>
          <a:prstGeom prst="ellipse">
            <a:avLst/>
          </a:prstGeom>
          <a:solidFill>
            <a:srgbClr val="CF6B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8" name="直接连接符 10">
            <a:extLst>
              <a:ext uri="{FF2B5EF4-FFF2-40B4-BE49-F238E27FC236}">
                <a16:creationId xmlns:a16="http://schemas.microsoft.com/office/drawing/2014/main" id="{BE6F1743-6BCA-46A6-8682-AF93936470E5}"/>
              </a:ext>
            </a:extLst>
          </p:cNvPr>
          <p:cNvCxnSpPr>
            <a:cxnSpLocks/>
            <a:endCxn id="9" idx="6"/>
          </p:cNvCxnSpPr>
          <p:nvPr/>
        </p:nvCxnSpPr>
        <p:spPr>
          <a:xfrm flipH="1">
            <a:off x="956934" y="3238627"/>
            <a:ext cx="7325842" cy="0"/>
          </a:xfrm>
          <a:prstGeom prst="line">
            <a:avLst/>
          </a:prstGeom>
          <a:noFill/>
          <a:ln w="38100" cap="flat" cmpd="sng" algn="ctr">
            <a:solidFill>
              <a:srgbClr val="CF6B71"/>
            </a:solidFill>
            <a:prstDash val="solid"/>
            <a:miter lim="800000"/>
          </a:ln>
          <a:effectLst/>
        </p:spPr>
      </p:cxnSp>
      <p:sp>
        <p:nvSpPr>
          <p:cNvPr id="9" name="椭圆 11">
            <a:extLst>
              <a:ext uri="{FF2B5EF4-FFF2-40B4-BE49-F238E27FC236}">
                <a16:creationId xmlns:a16="http://schemas.microsoft.com/office/drawing/2014/main" id="{E357C5C4-01AA-45E2-A068-B2D9712ACEC4}"/>
              </a:ext>
            </a:extLst>
          </p:cNvPr>
          <p:cNvSpPr/>
          <p:nvPr/>
        </p:nvSpPr>
        <p:spPr>
          <a:xfrm>
            <a:off x="797446" y="3158883"/>
            <a:ext cx="159488" cy="159488"/>
          </a:xfrm>
          <a:prstGeom prst="ellipse">
            <a:avLst/>
          </a:prstGeom>
          <a:solidFill>
            <a:srgbClr val="CF6B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0" name="文本框 12">
            <a:extLst>
              <a:ext uri="{FF2B5EF4-FFF2-40B4-BE49-F238E27FC236}">
                <a16:creationId xmlns:a16="http://schemas.microsoft.com/office/drawing/2014/main" id="{5C4A715D-B9F1-4496-BAE2-F47FE0B8DEE1}"/>
              </a:ext>
            </a:extLst>
          </p:cNvPr>
          <p:cNvSpPr txBox="1"/>
          <p:nvPr/>
        </p:nvSpPr>
        <p:spPr>
          <a:xfrm>
            <a:off x="3950323" y="2074420"/>
            <a:ext cx="2800767" cy="830997"/>
          </a:xfrm>
          <a:prstGeom prst="rect">
            <a:avLst/>
          </a:prstGeom>
          <a:noFill/>
        </p:spPr>
        <p:txBody>
          <a:bodyPr wrap="none" rtlCol="0">
            <a:spAutoFit/>
          </a:bodyPr>
          <a:lstStyle>
            <a:defPPr>
              <a:defRPr lang="zh-TW"/>
            </a:defPPr>
            <a:lvl1pPr algn="ctr">
              <a:defRPr sz="4800" spc="300">
                <a:solidFill>
                  <a:prstClr val="black">
                    <a:lumMod val="85000"/>
                    <a:lumOff val="15000"/>
                  </a:prstClr>
                </a:solidFill>
                <a:latin typeface="微軟正黑體" panose="020B0604030504040204" pitchFamily="34" charset="-120"/>
                <a:ea typeface="微軟正黑體" panose="020B0604030504040204" pitchFamily="34" charset="-120"/>
              </a:defRPr>
            </a:lvl1pPr>
          </a:lstStyle>
          <a:p>
            <a:pPr algn="ctr"/>
            <a:r>
              <a:rPr lang="zh-TW" altLang="en-US" sz="4800" dirty="0">
                <a:latin typeface="微軟正黑體" panose="020B0604030504040204" pitchFamily="34" charset="-120"/>
                <a:ea typeface="微軟正黑體" panose="020B0604030504040204" pitchFamily="34" charset="-120"/>
              </a:rPr>
              <a:t>軟體操作</a:t>
            </a:r>
          </a:p>
        </p:txBody>
      </p:sp>
      <p:sp>
        <p:nvSpPr>
          <p:cNvPr id="11" name="文本框 13">
            <a:extLst>
              <a:ext uri="{FF2B5EF4-FFF2-40B4-BE49-F238E27FC236}">
                <a16:creationId xmlns:a16="http://schemas.microsoft.com/office/drawing/2014/main" id="{9E6D9F82-59FB-4F0D-9F62-D7C04CA515C3}"/>
              </a:ext>
            </a:extLst>
          </p:cNvPr>
          <p:cNvSpPr txBox="1"/>
          <p:nvPr/>
        </p:nvSpPr>
        <p:spPr>
          <a:xfrm>
            <a:off x="1446527" y="1889752"/>
            <a:ext cx="1345240" cy="1200329"/>
          </a:xfrm>
          <a:prstGeom prst="rect">
            <a:avLst/>
          </a:prstGeom>
          <a:noFill/>
        </p:spPr>
        <p:txBody>
          <a:bodyPr wrap="none" rtlCol="0">
            <a:spAutoFit/>
          </a:bodyPr>
          <a:lstStyle/>
          <a:p>
            <a:r>
              <a:rPr lang="en-US" altLang="zh-CN" sz="7200" spc="300" dirty="0">
                <a:solidFill>
                  <a:srgbClr val="CF6B71"/>
                </a:solidFill>
                <a:latin typeface="汉仪雅酷黑W" panose="00020600040101010101" pitchFamily="18" charset="-122"/>
                <a:ea typeface="汉仪雅酷黑W" panose="00020600040101010101" pitchFamily="18" charset="-122"/>
              </a:rPr>
              <a:t>04</a:t>
            </a:r>
          </a:p>
        </p:txBody>
      </p:sp>
      <p:sp>
        <p:nvSpPr>
          <p:cNvPr id="12" name="矩形 11">
            <a:extLst>
              <a:ext uri="{FF2B5EF4-FFF2-40B4-BE49-F238E27FC236}">
                <a16:creationId xmlns:a16="http://schemas.microsoft.com/office/drawing/2014/main" id="{649BBB75-C189-49C1-B307-822BA77B5E9F}"/>
              </a:ext>
            </a:extLst>
          </p:cNvPr>
          <p:cNvSpPr/>
          <p:nvPr/>
        </p:nvSpPr>
        <p:spPr>
          <a:xfrm>
            <a:off x="1562987" y="0"/>
            <a:ext cx="1988288" cy="1648869"/>
          </a:xfrm>
          <a:prstGeom prst="rect">
            <a:avLst/>
          </a:prstGeom>
          <a:solidFill>
            <a:srgbClr val="CF6B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3" name="矩形 12">
            <a:extLst>
              <a:ext uri="{FF2B5EF4-FFF2-40B4-BE49-F238E27FC236}">
                <a16:creationId xmlns:a16="http://schemas.microsoft.com/office/drawing/2014/main" id="{57F5E9AB-94BB-44F9-AB43-1D0B2590B2A3}"/>
              </a:ext>
            </a:extLst>
          </p:cNvPr>
          <p:cNvSpPr/>
          <p:nvPr/>
        </p:nvSpPr>
        <p:spPr>
          <a:xfrm>
            <a:off x="1562987" y="3226030"/>
            <a:ext cx="1988288" cy="3631970"/>
          </a:xfrm>
          <a:prstGeom prst="rect">
            <a:avLst/>
          </a:prstGeom>
          <a:solidFill>
            <a:srgbClr val="CF6B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pic>
        <p:nvPicPr>
          <p:cNvPr id="15" name="图片 5">
            <a:extLst>
              <a:ext uri="{FF2B5EF4-FFF2-40B4-BE49-F238E27FC236}">
                <a16:creationId xmlns:a16="http://schemas.microsoft.com/office/drawing/2014/main" id="{4FE7B25F-6233-4ED2-B402-C44E948114DA}"/>
              </a:ext>
            </a:extLst>
          </p:cNvPr>
          <p:cNvPicPr>
            <a:picLocks noChangeAspect="1"/>
          </p:cNvPicPr>
          <p:nvPr/>
        </p:nvPicPr>
        <p:blipFill>
          <a:blip r:embed="rId2"/>
          <a:stretch>
            <a:fillRect/>
          </a:stretch>
        </p:blipFill>
        <p:spPr>
          <a:xfrm>
            <a:off x="8790554" y="1832107"/>
            <a:ext cx="2760396" cy="3960000"/>
          </a:xfrm>
          <a:prstGeom prst="rect">
            <a:avLst/>
          </a:prstGeom>
        </p:spPr>
      </p:pic>
      <p:sp>
        <p:nvSpPr>
          <p:cNvPr id="2" name="投影片編號版面配置區 1">
            <a:extLst>
              <a:ext uri="{FF2B5EF4-FFF2-40B4-BE49-F238E27FC236}">
                <a16:creationId xmlns:a16="http://schemas.microsoft.com/office/drawing/2014/main" id="{BA6E08E5-4521-4999-B2CB-8EB776AC5F51}"/>
              </a:ext>
            </a:extLst>
          </p:cNvPr>
          <p:cNvSpPr>
            <a:spLocks noGrp="1"/>
          </p:cNvSpPr>
          <p:nvPr>
            <p:ph type="sldNum" sz="quarter" idx="12"/>
          </p:nvPr>
        </p:nvSpPr>
        <p:spPr/>
        <p:txBody>
          <a:bodyPr/>
          <a:lstStyle/>
          <a:p>
            <a:fld id="{290F0D57-3A2D-4C93-94D0-187693FB1C69}" type="slidenum">
              <a:rPr lang="zh-TW" altLang="en-US" smtClean="0"/>
              <a:t>15</a:t>
            </a:fld>
            <a:endParaRPr lang="zh-TW" altLang="en-US"/>
          </a:p>
        </p:txBody>
      </p:sp>
      <p:sp>
        <p:nvSpPr>
          <p:cNvPr id="16" name="日期版面配置區 11">
            <a:extLst>
              <a:ext uri="{FF2B5EF4-FFF2-40B4-BE49-F238E27FC236}">
                <a16:creationId xmlns:a16="http://schemas.microsoft.com/office/drawing/2014/main" id="{07F63C40-EBF8-4C38-91A6-E52BAD9F1D2D}"/>
              </a:ext>
            </a:extLst>
          </p:cNvPr>
          <p:cNvSpPr>
            <a:spLocks noGrp="1"/>
          </p:cNvSpPr>
          <p:nvPr>
            <p:ph type="dt" sz="half" idx="10"/>
          </p:nvPr>
        </p:nvSpPr>
        <p:spPr>
          <a:xfrm>
            <a:off x="8295283" y="5897649"/>
            <a:ext cx="3762110" cy="535721"/>
          </a:xfrm>
          <a:solidFill>
            <a:srgbClr val="CF6B7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algn="ctr"/>
            <a:r>
              <a:rPr lang="zh-TW" altLang="en-US" sz="2400" dirty="0">
                <a:ln w="0"/>
                <a:effectLst>
                  <a:outerShdw blurRad="38100" dist="19050" dir="2700000" algn="tl" rotWithShape="0">
                    <a:schemeClr val="dk1">
                      <a:alpha val="40000"/>
                    </a:schemeClr>
                  </a:outerShdw>
                </a:effectLst>
              </a:rPr>
              <a:t>報告人：</a:t>
            </a:r>
            <a:r>
              <a:rPr lang="en-US" altLang="zh-TW" sz="2400" dirty="0">
                <a:ln w="0"/>
                <a:effectLst>
                  <a:outerShdw blurRad="38100" dist="19050" dir="2700000" algn="tl" rotWithShape="0">
                    <a:schemeClr val="dk1">
                      <a:alpha val="40000"/>
                    </a:schemeClr>
                  </a:outerShdw>
                </a:effectLst>
              </a:rPr>
              <a:t>N1076405</a:t>
            </a:r>
            <a:r>
              <a:rPr lang="zh-TW" altLang="en-US" sz="2400" dirty="0">
                <a:ln w="0"/>
                <a:effectLst>
                  <a:outerShdw blurRad="38100" dist="19050" dir="2700000" algn="tl" rotWithShape="0">
                    <a:schemeClr val="dk1">
                      <a:alpha val="40000"/>
                    </a:schemeClr>
                  </a:outerShdw>
                </a:effectLst>
              </a:rPr>
              <a:t>張勝崴</a:t>
            </a:r>
          </a:p>
        </p:txBody>
      </p:sp>
    </p:spTree>
    <p:extLst>
      <p:ext uri="{BB962C8B-B14F-4D97-AF65-F5344CB8AC3E}">
        <p14:creationId xmlns:p14="http://schemas.microsoft.com/office/powerpoint/2010/main" val="4217548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3607" y="6484701"/>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rot="5400000">
            <a:off x="-5916536" y="4551753"/>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rot="5400000">
            <a:off x="5603394" y="5427313"/>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D093B2CE-5791-45B7-BD59-7EBE3B646FB2}"/>
              </a:ext>
            </a:extLst>
          </p:cNvPr>
          <p:cNvSpPr>
            <a:spLocks noGrp="1"/>
          </p:cNvSpPr>
          <p:nvPr>
            <p:ph type="sldNum" sz="quarter" idx="12"/>
          </p:nvPr>
        </p:nvSpPr>
        <p:spPr/>
        <p:txBody>
          <a:bodyPr/>
          <a:lstStyle/>
          <a:p>
            <a:fld id="{290F0D57-3A2D-4C93-94D0-187693FB1C69}" type="slidenum">
              <a:rPr lang="zh-TW" altLang="en-US" smtClean="0"/>
              <a:t>16</a:t>
            </a:fld>
            <a:endParaRPr lang="zh-TW" altLang="en-US"/>
          </a:p>
        </p:txBody>
      </p:sp>
      <p:sp>
        <p:nvSpPr>
          <p:cNvPr id="11" name="日期版面配置區 10">
            <a:extLst>
              <a:ext uri="{FF2B5EF4-FFF2-40B4-BE49-F238E27FC236}">
                <a16:creationId xmlns:a16="http://schemas.microsoft.com/office/drawing/2014/main" id="{033242B5-4A41-453B-A62B-5144807D203F}"/>
              </a:ext>
            </a:extLst>
          </p:cNvPr>
          <p:cNvSpPr>
            <a:spLocks noGrp="1"/>
          </p:cNvSpPr>
          <p:nvPr>
            <p:ph type="dt" sz="half" idx="10"/>
          </p:nvPr>
        </p:nvSpPr>
        <p:spPr>
          <a:xfrm>
            <a:off x="838201" y="6492875"/>
            <a:ext cx="2743200" cy="365125"/>
          </a:xfrm>
        </p:spPr>
        <p:txBody>
          <a:bodyPr/>
          <a:lstStyle/>
          <a:p>
            <a:r>
              <a:rPr lang="zh-TW" altLang="en-US" dirty="0"/>
              <a:t>報告人：</a:t>
            </a:r>
            <a:r>
              <a:rPr lang="en-US" altLang="zh-TW" dirty="0"/>
              <a:t>N1076405</a:t>
            </a:r>
            <a:r>
              <a:rPr lang="zh-TW" altLang="en-US" dirty="0"/>
              <a:t>張勝崴</a:t>
            </a:r>
          </a:p>
        </p:txBody>
      </p:sp>
      <p:pic>
        <p:nvPicPr>
          <p:cNvPr id="29" name="圖片 28">
            <a:extLst>
              <a:ext uri="{FF2B5EF4-FFF2-40B4-BE49-F238E27FC236}">
                <a16:creationId xmlns:a16="http://schemas.microsoft.com/office/drawing/2014/main" id="{99875EE1-C667-4A50-8566-00CD28046A6C}"/>
              </a:ext>
            </a:extLst>
          </p:cNvPr>
          <p:cNvPicPr>
            <a:picLocks noChangeAspect="1"/>
          </p:cNvPicPr>
          <p:nvPr/>
        </p:nvPicPr>
        <p:blipFill>
          <a:blip r:embed="rId4"/>
          <a:stretch>
            <a:fillRect/>
          </a:stretch>
        </p:blipFill>
        <p:spPr>
          <a:xfrm>
            <a:off x="1055496" y="1906491"/>
            <a:ext cx="2738905" cy="2701386"/>
          </a:xfrm>
          <a:prstGeom prst="rect">
            <a:avLst/>
          </a:prstGeom>
        </p:spPr>
      </p:pic>
      <p:pic>
        <p:nvPicPr>
          <p:cNvPr id="33" name="圖片 32">
            <a:extLst>
              <a:ext uri="{FF2B5EF4-FFF2-40B4-BE49-F238E27FC236}">
                <a16:creationId xmlns:a16="http://schemas.microsoft.com/office/drawing/2014/main" id="{DC92B022-851F-4ECC-9725-AD75C551C52B}"/>
              </a:ext>
            </a:extLst>
          </p:cNvPr>
          <p:cNvPicPr>
            <a:picLocks noChangeAspect="1"/>
          </p:cNvPicPr>
          <p:nvPr/>
        </p:nvPicPr>
        <p:blipFill>
          <a:blip r:embed="rId4"/>
          <a:stretch>
            <a:fillRect/>
          </a:stretch>
        </p:blipFill>
        <p:spPr>
          <a:xfrm>
            <a:off x="8397599" y="1906491"/>
            <a:ext cx="2738905" cy="2701386"/>
          </a:xfrm>
          <a:prstGeom prst="rect">
            <a:avLst/>
          </a:prstGeom>
        </p:spPr>
      </p:pic>
      <p:sp>
        <p:nvSpPr>
          <p:cNvPr id="10" name="內容版面配置區 2">
            <a:extLst>
              <a:ext uri="{FF2B5EF4-FFF2-40B4-BE49-F238E27FC236}">
                <a16:creationId xmlns:a16="http://schemas.microsoft.com/office/drawing/2014/main" id="{0CC1C84A-AA00-4C65-9552-607E9FC09FF9}"/>
              </a:ext>
            </a:extLst>
          </p:cNvPr>
          <p:cNvSpPr>
            <a:spLocks noGrp="1"/>
          </p:cNvSpPr>
          <p:nvPr>
            <p:ph idx="1"/>
          </p:nvPr>
        </p:nvSpPr>
        <p:spPr>
          <a:xfrm>
            <a:off x="4726547" y="3182556"/>
            <a:ext cx="2738905" cy="747999"/>
          </a:xfrm>
        </p:spPr>
        <p:txBody>
          <a:bodyPr>
            <a:normAutofit/>
          </a:bodyPr>
          <a:lstStyle/>
          <a:p>
            <a:pPr marL="0" indent="0">
              <a:buNone/>
            </a:pPr>
            <a:r>
              <a:rPr lang="zh-TW" altLang="en-US" dirty="0"/>
              <a:t>影片待更新中</a:t>
            </a:r>
            <a:r>
              <a:rPr lang="en-US" altLang="zh-TW" dirty="0"/>
              <a:t>~~</a:t>
            </a:r>
          </a:p>
        </p:txBody>
      </p:sp>
      <p:pic>
        <p:nvPicPr>
          <p:cNvPr id="3" name="20211209213513">
            <a:hlinkClick r:id="" action="ppaction://media"/>
            <a:extLst>
              <a:ext uri="{FF2B5EF4-FFF2-40B4-BE49-F238E27FC236}">
                <a16:creationId xmlns:a16="http://schemas.microsoft.com/office/drawing/2014/main" id="{483AEA54-FAD8-40A2-A36B-A2FFF68ED0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67188" y="0"/>
            <a:ext cx="3857625" cy="6858000"/>
          </a:xfrm>
          <a:prstGeom prst="rect">
            <a:avLst/>
          </a:prstGeom>
        </p:spPr>
      </p:pic>
    </p:spTree>
    <p:extLst>
      <p:ext uri="{BB962C8B-B14F-4D97-AF65-F5344CB8AC3E}">
        <p14:creationId xmlns:p14="http://schemas.microsoft.com/office/powerpoint/2010/main" val="302272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CF6B71"/>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3502980" y="689066"/>
            <a:ext cx="5186036" cy="553998"/>
          </a:xfrm>
          <a:prstGeom prst="rect">
            <a:avLst/>
          </a:prstGeom>
          <a:noFill/>
        </p:spPr>
        <p:txBody>
          <a:bodyPr wrap="non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成功次數、角度、時間的意義</a:t>
            </a: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CF6B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CF6B71"/>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2" name="矩形 11"/>
          <p:cNvSpPr/>
          <p:nvPr/>
        </p:nvSpPr>
        <p:spPr>
          <a:xfrm>
            <a:off x="-163607" y="6484701"/>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06AF50D-13BB-445E-8E92-2BE3D0AFEA49}"/>
              </a:ext>
            </a:extLst>
          </p:cNvPr>
          <p:cNvSpPr>
            <a:spLocks noGrp="1"/>
          </p:cNvSpPr>
          <p:nvPr>
            <p:ph idx="1"/>
          </p:nvPr>
        </p:nvSpPr>
        <p:spPr>
          <a:xfrm>
            <a:off x="838200" y="1832449"/>
            <a:ext cx="6565710" cy="3791164"/>
          </a:xfrm>
        </p:spPr>
        <p:txBody>
          <a:bodyPr>
            <a:normAutofit/>
          </a:bodyPr>
          <a:lstStyle/>
          <a:p>
            <a:r>
              <a:rPr lang="zh-TW" altLang="en-US" dirty="0"/>
              <a:t>首次測驗得到的標準值是紀錄第一次能做到的最佳角度，再看後面能不能達到標準值，甚至更好來推斷肌力。</a:t>
            </a:r>
            <a:endParaRPr lang="en-US" altLang="zh-TW" dirty="0"/>
          </a:p>
        </p:txBody>
      </p:sp>
      <p:sp>
        <p:nvSpPr>
          <p:cNvPr id="2" name="投影片編號版面配置區 1">
            <a:extLst>
              <a:ext uri="{FF2B5EF4-FFF2-40B4-BE49-F238E27FC236}">
                <a16:creationId xmlns:a16="http://schemas.microsoft.com/office/drawing/2014/main" id="{CAD8F477-0EBF-4F80-93A3-8F8069E37D3C}"/>
              </a:ext>
            </a:extLst>
          </p:cNvPr>
          <p:cNvSpPr>
            <a:spLocks noGrp="1"/>
          </p:cNvSpPr>
          <p:nvPr>
            <p:ph type="sldNum" sz="quarter" idx="12"/>
          </p:nvPr>
        </p:nvSpPr>
        <p:spPr/>
        <p:txBody>
          <a:bodyPr/>
          <a:lstStyle/>
          <a:p>
            <a:fld id="{290F0D57-3A2D-4C93-94D0-187693FB1C69}" type="slidenum">
              <a:rPr lang="zh-TW" altLang="en-US" smtClean="0"/>
              <a:t>17</a:t>
            </a:fld>
            <a:endParaRPr lang="zh-TW" altLang="en-US"/>
          </a:p>
        </p:txBody>
      </p:sp>
      <p:sp>
        <p:nvSpPr>
          <p:cNvPr id="13" name="日期版面配置區 12">
            <a:extLst>
              <a:ext uri="{FF2B5EF4-FFF2-40B4-BE49-F238E27FC236}">
                <a16:creationId xmlns:a16="http://schemas.microsoft.com/office/drawing/2014/main" id="{EDBF4B02-3979-4936-AF97-8BFA924A327D}"/>
              </a:ext>
            </a:extLst>
          </p:cNvPr>
          <p:cNvSpPr>
            <a:spLocks noGrp="1"/>
          </p:cNvSpPr>
          <p:nvPr>
            <p:ph type="dt" sz="half" idx="10"/>
          </p:nvPr>
        </p:nvSpPr>
        <p:spPr/>
        <p:txBody>
          <a:bodyPr/>
          <a:lstStyle/>
          <a:p>
            <a:r>
              <a:rPr lang="zh-TW" altLang="en-US" dirty="0"/>
              <a:t>報告人：</a:t>
            </a:r>
            <a:r>
              <a:rPr lang="en-US" altLang="zh-TW" dirty="0"/>
              <a:t>N1076405</a:t>
            </a:r>
            <a:r>
              <a:rPr lang="zh-TW" altLang="en-US" dirty="0"/>
              <a:t>張勝崴</a:t>
            </a:r>
          </a:p>
        </p:txBody>
      </p:sp>
      <p:pic>
        <p:nvPicPr>
          <p:cNvPr id="18" name="圖片 17">
            <a:extLst>
              <a:ext uri="{FF2B5EF4-FFF2-40B4-BE49-F238E27FC236}">
                <a16:creationId xmlns:a16="http://schemas.microsoft.com/office/drawing/2014/main" id="{3F32221A-7B5E-490B-88CC-0C93B5ABA5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1527" y="540845"/>
            <a:ext cx="2638915" cy="5864255"/>
          </a:xfrm>
          <a:prstGeom prst="rect">
            <a:avLst/>
          </a:prstGeom>
        </p:spPr>
      </p:pic>
      <p:pic>
        <p:nvPicPr>
          <p:cNvPr id="19" name="圖片 18">
            <a:extLst>
              <a:ext uri="{FF2B5EF4-FFF2-40B4-BE49-F238E27FC236}">
                <a16:creationId xmlns:a16="http://schemas.microsoft.com/office/drawing/2014/main" id="{1F92D932-3C54-410F-9046-E3A5900F0DE9}"/>
              </a:ext>
            </a:extLst>
          </p:cNvPr>
          <p:cNvPicPr>
            <a:picLocks noChangeAspect="1"/>
          </p:cNvPicPr>
          <p:nvPr/>
        </p:nvPicPr>
        <p:blipFill rotWithShape="1">
          <a:blip r:embed="rId3">
            <a:extLst>
              <a:ext uri="{28A0092B-C50C-407E-A947-70E740481C1C}">
                <a14:useLocalDpi xmlns:a14="http://schemas.microsoft.com/office/drawing/2010/main" val="0"/>
              </a:ext>
            </a:extLst>
          </a:blip>
          <a:srcRect t="43365" b="28009"/>
          <a:stretch/>
        </p:blipFill>
        <p:spPr>
          <a:xfrm>
            <a:off x="1658489" y="3242809"/>
            <a:ext cx="4808609" cy="3058931"/>
          </a:xfrm>
          <a:prstGeom prst="rect">
            <a:avLst/>
          </a:prstGeom>
        </p:spPr>
      </p:pic>
      <p:sp>
        <p:nvSpPr>
          <p:cNvPr id="20" name="矩形: 圓角 19">
            <a:extLst>
              <a:ext uri="{FF2B5EF4-FFF2-40B4-BE49-F238E27FC236}">
                <a16:creationId xmlns:a16="http://schemas.microsoft.com/office/drawing/2014/main" id="{C6AFBA29-B34F-46B1-8D66-14FA714F0751}"/>
              </a:ext>
            </a:extLst>
          </p:cNvPr>
          <p:cNvSpPr/>
          <p:nvPr/>
        </p:nvSpPr>
        <p:spPr>
          <a:xfrm>
            <a:off x="2394856" y="5486400"/>
            <a:ext cx="2431143" cy="3201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8886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CF6B71"/>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3502980" y="689066"/>
            <a:ext cx="5186036" cy="553998"/>
          </a:xfrm>
          <a:prstGeom prst="rect">
            <a:avLst/>
          </a:prstGeom>
          <a:noFill/>
        </p:spPr>
        <p:txBody>
          <a:bodyPr wrap="non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成功次數、角度、時間的意義</a:t>
            </a: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CF6B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CF6B71"/>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2" name="矩形 11"/>
          <p:cNvSpPr/>
          <p:nvPr/>
        </p:nvSpPr>
        <p:spPr>
          <a:xfrm>
            <a:off x="-163607" y="6484701"/>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06AF50D-13BB-445E-8E92-2BE3D0AFEA49}"/>
              </a:ext>
            </a:extLst>
          </p:cNvPr>
          <p:cNvSpPr>
            <a:spLocks noGrp="1"/>
          </p:cNvSpPr>
          <p:nvPr>
            <p:ph idx="1"/>
          </p:nvPr>
        </p:nvSpPr>
        <p:spPr>
          <a:xfrm>
            <a:off x="838200" y="1832449"/>
            <a:ext cx="6565710" cy="3791164"/>
          </a:xfrm>
        </p:spPr>
        <p:txBody>
          <a:bodyPr>
            <a:normAutofit/>
          </a:bodyPr>
          <a:lstStyle/>
          <a:p>
            <a:r>
              <a:rPr lang="zh-TW" altLang="en-US" dirty="0"/>
              <a:t>次數測越多次越可以了解肌力狀況。</a:t>
            </a:r>
            <a:endParaRPr lang="en-US" altLang="zh-TW" dirty="0"/>
          </a:p>
        </p:txBody>
      </p:sp>
      <p:sp>
        <p:nvSpPr>
          <p:cNvPr id="2" name="投影片編號版面配置區 1">
            <a:extLst>
              <a:ext uri="{FF2B5EF4-FFF2-40B4-BE49-F238E27FC236}">
                <a16:creationId xmlns:a16="http://schemas.microsoft.com/office/drawing/2014/main" id="{CAD8F477-0EBF-4F80-93A3-8F8069E37D3C}"/>
              </a:ext>
            </a:extLst>
          </p:cNvPr>
          <p:cNvSpPr>
            <a:spLocks noGrp="1"/>
          </p:cNvSpPr>
          <p:nvPr>
            <p:ph type="sldNum" sz="quarter" idx="12"/>
          </p:nvPr>
        </p:nvSpPr>
        <p:spPr/>
        <p:txBody>
          <a:bodyPr/>
          <a:lstStyle/>
          <a:p>
            <a:fld id="{290F0D57-3A2D-4C93-94D0-187693FB1C69}" type="slidenum">
              <a:rPr lang="zh-TW" altLang="en-US" smtClean="0"/>
              <a:t>18</a:t>
            </a:fld>
            <a:endParaRPr lang="zh-TW" altLang="en-US"/>
          </a:p>
        </p:txBody>
      </p:sp>
      <p:sp>
        <p:nvSpPr>
          <p:cNvPr id="13" name="日期版面配置區 12">
            <a:extLst>
              <a:ext uri="{FF2B5EF4-FFF2-40B4-BE49-F238E27FC236}">
                <a16:creationId xmlns:a16="http://schemas.microsoft.com/office/drawing/2014/main" id="{EDBF4B02-3979-4936-AF97-8BFA924A327D}"/>
              </a:ext>
            </a:extLst>
          </p:cNvPr>
          <p:cNvSpPr>
            <a:spLocks noGrp="1"/>
          </p:cNvSpPr>
          <p:nvPr>
            <p:ph type="dt" sz="half" idx="10"/>
          </p:nvPr>
        </p:nvSpPr>
        <p:spPr/>
        <p:txBody>
          <a:bodyPr/>
          <a:lstStyle/>
          <a:p>
            <a:r>
              <a:rPr lang="zh-TW" altLang="en-US" dirty="0"/>
              <a:t>報告人：</a:t>
            </a:r>
            <a:r>
              <a:rPr lang="en-US" altLang="zh-TW" dirty="0"/>
              <a:t>N1076405</a:t>
            </a:r>
            <a:r>
              <a:rPr lang="zh-TW" altLang="en-US" dirty="0"/>
              <a:t>張勝崴</a:t>
            </a:r>
          </a:p>
        </p:txBody>
      </p:sp>
      <p:pic>
        <p:nvPicPr>
          <p:cNvPr id="16" name="圖片 15">
            <a:extLst>
              <a:ext uri="{FF2B5EF4-FFF2-40B4-BE49-F238E27FC236}">
                <a16:creationId xmlns:a16="http://schemas.microsoft.com/office/drawing/2014/main" id="{8687BBBA-7CF8-4D4B-B758-F96BB0EA73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1527" y="540845"/>
            <a:ext cx="2638915" cy="5864255"/>
          </a:xfrm>
          <a:prstGeom prst="rect">
            <a:avLst/>
          </a:prstGeom>
        </p:spPr>
      </p:pic>
      <p:pic>
        <p:nvPicPr>
          <p:cNvPr id="17" name="圖片 16">
            <a:extLst>
              <a:ext uri="{FF2B5EF4-FFF2-40B4-BE49-F238E27FC236}">
                <a16:creationId xmlns:a16="http://schemas.microsoft.com/office/drawing/2014/main" id="{A972AF7D-C84B-43CD-9054-1226CFD30CB6}"/>
              </a:ext>
            </a:extLst>
          </p:cNvPr>
          <p:cNvPicPr>
            <a:picLocks noChangeAspect="1"/>
          </p:cNvPicPr>
          <p:nvPr/>
        </p:nvPicPr>
        <p:blipFill rotWithShape="1">
          <a:blip r:embed="rId3">
            <a:extLst>
              <a:ext uri="{28A0092B-C50C-407E-A947-70E740481C1C}">
                <a14:useLocalDpi xmlns:a14="http://schemas.microsoft.com/office/drawing/2010/main" val="0"/>
              </a:ext>
            </a:extLst>
          </a:blip>
          <a:srcRect t="43365" b="28009"/>
          <a:stretch/>
        </p:blipFill>
        <p:spPr>
          <a:xfrm>
            <a:off x="1161621" y="2564431"/>
            <a:ext cx="5723773" cy="3641100"/>
          </a:xfrm>
          <a:prstGeom prst="rect">
            <a:avLst/>
          </a:prstGeom>
        </p:spPr>
      </p:pic>
      <p:sp>
        <p:nvSpPr>
          <p:cNvPr id="18" name="矩形: 圓角 17">
            <a:extLst>
              <a:ext uri="{FF2B5EF4-FFF2-40B4-BE49-F238E27FC236}">
                <a16:creationId xmlns:a16="http://schemas.microsoft.com/office/drawing/2014/main" id="{3504FD32-C050-424A-A529-B580D8AB1096}"/>
              </a:ext>
            </a:extLst>
          </p:cNvPr>
          <p:cNvSpPr/>
          <p:nvPr/>
        </p:nvSpPr>
        <p:spPr>
          <a:xfrm>
            <a:off x="2677885" y="4757221"/>
            <a:ext cx="2387601" cy="50420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0617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CF6B71"/>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3502980" y="689066"/>
            <a:ext cx="5186036" cy="553998"/>
          </a:xfrm>
          <a:prstGeom prst="rect">
            <a:avLst/>
          </a:prstGeom>
          <a:noFill/>
        </p:spPr>
        <p:txBody>
          <a:bodyPr wrap="non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成功次數、角度、時間的意義</a:t>
            </a: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CF6B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CF6B71"/>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CF6B71"/>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2" name="矩形 11"/>
          <p:cNvSpPr/>
          <p:nvPr/>
        </p:nvSpPr>
        <p:spPr>
          <a:xfrm>
            <a:off x="-163607" y="6484701"/>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CF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06AF50D-13BB-445E-8E92-2BE3D0AFEA49}"/>
              </a:ext>
            </a:extLst>
          </p:cNvPr>
          <p:cNvSpPr>
            <a:spLocks noGrp="1"/>
          </p:cNvSpPr>
          <p:nvPr>
            <p:ph idx="1"/>
          </p:nvPr>
        </p:nvSpPr>
        <p:spPr>
          <a:xfrm>
            <a:off x="838200" y="1832449"/>
            <a:ext cx="6565710" cy="3791164"/>
          </a:xfrm>
        </p:spPr>
        <p:txBody>
          <a:bodyPr>
            <a:normAutofit/>
          </a:bodyPr>
          <a:lstStyle/>
          <a:p>
            <a:r>
              <a:rPr lang="zh-TW" altLang="en-US" dirty="0"/>
              <a:t>做的越接近或超越角度標準、花的時間越少代表肌力越好。</a:t>
            </a:r>
            <a:endParaRPr lang="en-US" altLang="zh-TW" dirty="0"/>
          </a:p>
        </p:txBody>
      </p:sp>
      <p:sp>
        <p:nvSpPr>
          <p:cNvPr id="2" name="投影片編號版面配置區 1">
            <a:extLst>
              <a:ext uri="{FF2B5EF4-FFF2-40B4-BE49-F238E27FC236}">
                <a16:creationId xmlns:a16="http://schemas.microsoft.com/office/drawing/2014/main" id="{CAD8F477-0EBF-4F80-93A3-8F8069E37D3C}"/>
              </a:ext>
            </a:extLst>
          </p:cNvPr>
          <p:cNvSpPr>
            <a:spLocks noGrp="1"/>
          </p:cNvSpPr>
          <p:nvPr>
            <p:ph type="sldNum" sz="quarter" idx="12"/>
          </p:nvPr>
        </p:nvSpPr>
        <p:spPr/>
        <p:txBody>
          <a:bodyPr/>
          <a:lstStyle/>
          <a:p>
            <a:fld id="{290F0D57-3A2D-4C93-94D0-187693FB1C69}" type="slidenum">
              <a:rPr lang="zh-TW" altLang="en-US" smtClean="0"/>
              <a:t>19</a:t>
            </a:fld>
            <a:endParaRPr lang="zh-TW" altLang="en-US"/>
          </a:p>
        </p:txBody>
      </p:sp>
      <p:sp>
        <p:nvSpPr>
          <p:cNvPr id="13" name="日期版面配置區 12">
            <a:extLst>
              <a:ext uri="{FF2B5EF4-FFF2-40B4-BE49-F238E27FC236}">
                <a16:creationId xmlns:a16="http://schemas.microsoft.com/office/drawing/2014/main" id="{EDBF4B02-3979-4936-AF97-8BFA924A327D}"/>
              </a:ext>
            </a:extLst>
          </p:cNvPr>
          <p:cNvSpPr>
            <a:spLocks noGrp="1"/>
          </p:cNvSpPr>
          <p:nvPr>
            <p:ph type="dt" sz="half" idx="10"/>
          </p:nvPr>
        </p:nvSpPr>
        <p:spPr/>
        <p:txBody>
          <a:bodyPr/>
          <a:lstStyle/>
          <a:p>
            <a:r>
              <a:rPr lang="zh-TW" altLang="en-US" dirty="0"/>
              <a:t>報告人：</a:t>
            </a:r>
            <a:r>
              <a:rPr lang="en-US" altLang="zh-TW" dirty="0"/>
              <a:t>N1076405</a:t>
            </a:r>
            <a:r>
              <a:rPr lang="zh-TW" altLang="en-US" dirty="0"/>
              <a:t>張勝崴</a:t>
            </a:r>
          </a:p>
        </p:txBody>
      </p:sp>
      <p:pic>
        <p:nvPicPr>
          <p:cNvPr id="16" name="圖片 15">
            <a:extLst>
              <a:ext uri="{FF2B5EF4-FFF2-40B4-BE49-F238E27FC236}">
                <a16:creationId xmlns:a16="http://schemas.microsoft.com/office/drawing/2014/main" id="{50B387E5-1585-42D7-A30C-6D3443966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1527" y="540845"/>
            <a:ext cx="2638915" cy="5864255"/>
          </a:xfrm>
          <a:prstGeom prst="rect">
            <a:avLst/>
          </a:prstGeom>
        </p:spPr>
      </p:pic>
      <p:pic>
        <p:nvPicPr>
          <p:cNvPr id="18" name="圖片 17">
            <a:extLst>
              <a:ext uri="{FF2B5EF4-FFF2-40B4-BE49-F238E27FC236}">
                <a16:creationId xmlns:a16="http://schemas.microsoft.com/office/drawing/2014/main" id="{C4275E11-DE21-445E-A08E-B03B7C223346}"/>
              </a:ext>
            </a:extLst>
          </p:cNvPr>
          <p:cNvPicPr>
            <a:picLocks noChangeAspect="1"/>
          </p:cNvPicPr>
          <p:nvPr/>
        </p:nvPicPr>
        <p:blipFill rotWithShape="1">
          <a:blip r:embed="rId3">
            <a:extLst>
              <a:ext uri="{28A0092B-C50C-407E-A947-70E740481C1C}">
                <a14:useLocalDpi xmlns:a14="http://schemas.microsoft.com/office/drawing/2010/main" val="0"/>
              </a:ext>
            </a:extLst>
          </a:blip>
          <a:srcRect t="19022" b="56884"/>
          <a:stretch/>
        </p:blipFill>
        <p:spPr>
          <a:xfrm>
            <a:off x="632949" y="2747796"/>
            <a:ext cx="6979793" cy="3737064"/>
          </a:xfrm>
          <a:prstGeom prst="rect">
            <a:avLst/>
          </a:prstGeom>
        </p:spPr>
      </p:pic>
      <p:sp>
        <p:nvSpPr>
          <p:cNvPr id="20" name="箭號: 向下 19">
            <a:extLst>
              <a:ext uri="{FF2B5EF4-FFF2-40B4-BE49-F238E27FC236}">
                <a16:creationId xmlns:a16="http://schemas.microsoft.com/office/drawing/2014/main" id="{B9385FDE-72C3-4155-81DD-904A59215E56}"/>
              </a:ext>
            </a:extLst>
          </p:cNvPr>
          <p:cNvSpPr/>
          <p:nvPr/>
        </p:nvSpPr>
        <p:spPr>
          <a:xfrm rot="10800000">
            <a:off x="718457" y="3124144"/>
            <a:ext cx="229804" cy="266705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1" name="箭號: 向下 20">
            <a:extLst>
              <a:ext uri="{FF2B5EF4-FFF2-40B4-BE49-F238E27FC236}">
                <a16:creationId xmlns:a16="http://schemas.microsoft.com/office/drawing/2014/main" id="{FF8475AE-3396-4246-BC52-AAA0329995AD}"/>
              </a:ext>
            </a:extLst>
          </p:cNvPr>
          <p:cNvSpPr/>
          <p:nvPr/>
        </p:nvSpPr>
        <p:spPr>
          <a:xfrm rot="5400000">
            <a:off x="2488225" y="4562053"/>
            <a:ext cx="281450" cy="2984209"/>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98C4C500-1673-4BBF-9E69-223B9B87B530}"/>
              </a:ext>
            </a:extLst>
          </p:cNvPr>
          <p:cNvSpPr/>
          <p:nvPr/>
        </p:nvSpPr>
        <p:spPr>
          <a:xfrm>
            <a:off x="1155907" y="3130232"/>
            <a:ext cx="2347073" cy="143494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632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heel(1)">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AFF9F82-8BB8-42C5-B1AC-F2C478343EB8}"/>
              </a:ext>
            </a:extLst>
          </p:cNvPr>
          <p:cNvSpPr>
            <a:spLocks noGrp="1"/>
          </p:cNvSpPr>
          <p:nvPr>
            <p:ph type="sldNum" sz="quarter" idx="12"/>
          </p:nvPr>
        </p:nvSpPr>
        <p:spPr/>
        <p:txBody>
          <a:bodyPr/>
          <a:lstStyle/>
          <a:p>
            <a:fld id="{290F0D57-3A2D-4C93-94D0-187693FB1C69}" type="slidenum">
              <a:rPr lang="zh-TW" altLang="en-US" smtClean="0"/>
              <a:t>2</a:t>
            </a:fld>
            <a:endParaRPr lang="zh-TW" altLang="en-US" dirty="0"/>
          </a:p>
        </p:txBody>
      </p:sp>
      <p:cxnSp>
        <p:nvCxnSpPr>
          <p:cNvPr id="4" name="直接连接符 15">
            <a:extLst>
              <a:ext uri="{FF2B5EF4-FFF2-40B4-BE49-F238E27FC236}">
                <a16:creationId xmlns:a16="http://schemas.microsoft.com/office/drawing/2014/main" id="{F22AACA2-8D4F-4D0B-B897-00B64505935B}"/>
              </a:ext>
            </a:extLst>
          </p:cNvPr>
          <p:cNvCxnSpPr>
            <a:cxnSpLocks/>
          </p:cNvCxnSpPr>
          <p:nvPr/>
        </p:nvCxnSpPr>
        <p:spPr>
          <a:xfrm flipH="1">
            <a:off x="3466116" y="1288387"/>
            <a:ext cx="5208281" cy="0"/>
          </a:xfrm>
          <a:prstGeom prst="line">
            <a:avLst/>
          </a:prstGeom>
          <a:noFill/>
          <a:ln w="25400" cap="flat" cmpd="sng" algn="ctr">
            <a:solidFill>
              <a:srgbClr val="FFD966"/>
            </a:solidFill>
            <a:prstDash val="solid"/>
            <a:miter lim="800000"/>
          </a:ln>
          <a:effectLst/>
        </p:spPr>
      </p:cxnSp>
      <p:sp>
        <p:nvSpPr>
          <p:cNvPr id="5" name="文本框 17">
            <a:extLst>
              <a:ext uri="{FF2B5EF4-FFF2-40B4-BE49-F238E27FC236}">
                <a16:creationId xmlns:a16="http://schemas.microsoft.com/office/drawing/2014/main" id="{E14ABCE6-1084-47CD-8161-043F356E93AE}"/>
              </a:ext>
            </a:extLst>
          </p:cNvPr>
          <p:cNvSpPr txBox="1"/>
          <p:nvPr/>
        </p:nvSpPr>
        <p:spPr>
          <a:xfrm>
            <a:off x="5542001" y="620000"/>
            <a:ext cx="1107997" cy="646331"/>
          </a:xfrm>
          <a:prstGeom prst="rect">
            <a:avLst/>
          </a:prstGeom>
          <a:noFill/>
        </p:spPr>
        <p:txBody>
          <a:bodyPr wrap="none" rtlCol="0">
            <a:spAutoFit/>
          </a:bodyPr>
          <a:lstStyle/>
          <a:p>
            <a:pPr algn="ctr"/>
            <a:r>
              <a:rPr lang="zh-TW" altLang="en-US" sz="3600" dirty="0">
                <a:solidFill>
                  <a:prstClr val="black">
                    <a:lumMod val="75000"/>
                    <a:lumOff val="25000"/>
                  </a:prstClr>
                </a:solidFill>
                <a:latin typeface="微軟正黑體" panose="020B0604030504040204" pitchFamily="34" charset="-120"/>
                <a:ea typeface="微軟正黑體" panose="020B0604030504040204" pitchFamily="34" charset="-120"/>
              </a:rPr>
              <a:t>目錄</a:t>
            </a:r>
            <a:endParaRPr lang="zh-CN" altLang="en-US" sz="36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chemeClr val="accent4">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7" name="直接连接符 23">
            <a:extLst>
              <a:ext uri="{FF2B5EF4-FFF2-40B4-BE49-F238E27FC236}">
                <a16:creationId xmlns:a16="http://schemas.microsoft.com/office/drawing/2014/main" id="{AF872B8D-368B-478D-94F9-0D015B34A5F1}"/>
              </a:ext>
            </a:extLst>
          </p:cNvPr>
          <p:cNvCxnSpPr>
            <a:cxnSpLocks/>
          </p:cNvCxnSpPr>
          <p:nvPr/>
        </p:nvCxnSpPr>
        <p:spPr>
          <a:xfrm flipH="1">
            <a:off x="3466116" y="594845"/>
            <a:ext cx="5208281" cy="0"/>
          </a:xfrm>
          <a:prstGeom prst="line">
            <a:avLst/>
          </a:prstGeom>
          <a:noFill/>
          <a:ln w="25400" cap="flat" cmpd="sng" algn="ctr">
            <a:solidFill>
              <a:srgbClr val="FFD966"/>
            </a:solidFill>
            <a:prstDash val="solid"/>
            <a:miter lim="800000"/>
          </a:ln>
          <a:effectLst/>
        </p:spPr>
      </p:cxnSp>
      <p:sp>
        <p:nvSpPr>
          <p:cNvPr id="8" name="椭圆 6">
            <a:extLst>
              <a:ext uri="{FF2B5EF4-FFF2-40B4-BE49-F238E27FC236}">
                <a16:creationId xmlns:a16="http://schemas.microsoft.com/office/drawing/2014/main" id="{801CEAEB-915E-4531-A1F4-84FE0E0F390F}"/>
              </a:ext>
            </a:extLst>
          </p:cNvPr>
          <p:cNvSpPr/>
          <p:nvPr/>
        </p:nvSpPr>
        <p:spPr>
          <a:xfrm>
            <a:off x="-251637" y="5635255"/>
            <a:ext cx="12695274" cy="2604977"/>
          </a:xfrm>
          <a:prstGeom prst="ellipse">
            <a:avLst/>
          </a:prstGeom>
          <a:solidFill>
            <a:srgbClr val="F6B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pic>
        <p:nvPicPr>
          <p:cNvPr id="15" name="圖片 14"/>
          <p:cNvPicPr>
            <a:picLocks noChangeAspect="1"/>
          </p:cNvPicPr>
          <p:nvPr/>
        </p:nvPicPr>
        <p:blipFill rotWithShape="1">
          <a:blip r:embed="rId2">
            <a:clrChange>
              <a:clrFrom>
                <a:srgbClr val="FFE051"/>
              </a:clrFrom>
              <a:clrTo>
                <a:srgbClr val="FFE051">
                  <a:alpha val="0"/>
                </a:srgbClr>
              </a:clrTo>
            </a:clrChange>
          </a:blip>
          <a:srcRect l="38033" t="2996" r="36451" b="79492"/>
          <a:stretch/>
        </p:blipFill>
        <p:spPr>
          <a:xfrm>
            <a:off x="1181781" y="1749417"/>
            <a:ext cx="1437564" cy="1316324"/>
          </a:xfrm>
          <a:prstGeom prst="rect">
            <a:avLst/>
          </a:prstGeom>
          <a:noFill/>
        </p:spPr>
      </p:pic>
      <p:pic>
        <p:nvPicPr>
          <p:cNvPr id="16" name="圖片 15"/>
          <p:cNvPicPr>
            <a:picLocks noChangeAspect="1"/>
          </p:cNvPicPr>
          <p:nvPr/>
        </p:nvPicPr>
        <p:blipFill rotWithShape="1">
          <a:blip r:embed="rId3">
            <a:extLst>
              <a:ext uri="{BEBA8EAE-BF5A-486C-A8C5-ECC9F3942E4B}">
                <a14:imgProps xmlns:a14="http://schemas.microsoft.com/office/drawing/2010/main">
                  <a14:imgLayer r:embed="rId4">
                    <a14:imgEffect>
                      <a14:backgroundRemoval t="28736" b="43678" l="74059" r="95537"/>
                    </a14:imgEffect>
                  </a14:imgLayer>
                </a14:imgProps>
              </a:ext>
            </a:extLst>
          </a:blip>
          <a:srcRect l="71841" t="27143" r="4471" b="55801"/>
          <a:stretch/>
        </p:blipFill>
        <p:spPr>
          <a:xfrm>
            <a:off x="7943778" y="3764616"/>
            <a:ext cx="1333643" cy="1281683"/>
          </a:xfrm>
          <a:prstGeom prst="rect">
            <a:avLst/>
          </a:prstGeom>
        </p:spPr>
      </p:pic>
      <p:pic>
        <p:nvPicPr>
          <p:cNvPr id="17" name="圖片 16"/>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4">
                    <a14:imgEffect>
                      <a14:backgroundRemoval t="28736" b="44201" l="40307" r="60530"/>
                    </a14:imgEffect>
                  </a14:imgLayer>
                </a14:imgProps>
              </a:ext>
            </a:extLst>
          </a:blip>
          <a:srcRect l="38208" t="28557" r="38720" b="55540"/>
          <a:stretch/>
        </p:blipFill>
        <p:spPr>
          <a:xfrm>
            <a:off x="2816613" y="3807917"/>
            <a:ext cx="1299004" cy="1195082"/>
          </a:xfrm>
          <a:prstGeom prst="rect">
            <a:avLst/>
          </a:prstGeom>
        </p:spPr>
      </p:pic>
      <p:pic>
        <p:nvPicPr>
          <p:cNvPr id="18" name="圖片 17"/>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4">
                    <a14:imgEffect>
                      <a14:backgroundRemoval t="27691" b="43469" l="5021" r="25802"/>
                    </a14:imgEffect>
                    <a14:imgEffect>
                      <a14:colorTemperature colorTemp="11200"/>
                    </a14:imgEffect>
                  </a14:imgLayer>
                </a14:imgProps>
              </a:ext>
            </a:extLst>
          </a:blip>
          <a:srcRect l="2690" t="26066" r="72086" b="55726"/>
          <a:stretch/>
        </p:blipFill>
        <p:spPr>
          <a:xfrm>
            <a:off x="9521164" y="1725101"/>
            <a:ext cx="1420243" cy="1368283"/>
          </a:xfrm>
          <a:prstGeom prst="rect">
            <a:avLst/>
          </a:prstGeom>
        </p:spPr>
      </p:pic>
      <p:pic>
        <p:nvPicPr>
          <p:cNvPr id="19" name="圖片 18"/>
          <p:cNvPicPr>
            <a:picLocks noChangeAspect="1"/>
          </p:cNvPicPr>
          <p:nvPr/>
        </p:nvPicPr>
        <p:blipFill rotWithShape="1">
          <a:blip r:embed="rId7">
            <a:duotone>
              <a:schemeClr val="accent4">
                <a:shade val="45000"/>
                <a:satMod val="135000"/>
              </a:schemeClr>
              <a:prstClr val="white"/>
            </a:duotone>
            <a:extLst>
              <a:ext uri="{BEBA8EAE-BF5A-486C-A8C5-ECC9F3942E4B}">
                <a14:imgProps xmlns:a14="http://schemas.microsoft.com/office/drawing/2010/main">
                  <a14:imgLayer r:embed="rId4">
                    <a14:imgEffect>
                      <a14:backgroundRemoval t="4180" b="20690" l="71130" r="92748"/>
                    </a14:imgEffect>
                  </a14:imgLayer>
                </a14:imgProps>
              </a:ext>
            </a:extLst>
          </a:blip>
          <a:srcRect l="71336" t="3857" r="5900" b="78856"/>
          <a:stretch/>
        </p:blipFill>
        <p:spPr>
          <a:xfrm>
            <a:off x="5429414" y="1814741"/>
            <a:ext cx="1281683" cy="1299003"/>
          </a:xfrm>
          <a:prstGeom prst="rect">
            <a:avLst/>
          </a:prstGeom>
        </p:spPr>
      </p:pic>
      <p:sp>
        <p:nvSpPr>
          <p:cNvPr id="20" name="文字方塊 19"/>
          <p:cNvSpPr txBox="1"/>
          <p:nvPr/>
        </p:nvSpPr>
        <p:spPr>
          <a:xfrm>
            <a:off x="793877" y="3138726"/>
            <a:ext cx="2213373"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研究動機</a:t>
            </a:r>
          </a:p>
        </p:txBody>
      </p:sp>
      <p:sp>
        <p:nvSpPr>
          <p:cNvPr id="21" name="文字方塊 20"/>
          <p:cNvSpPr txBox="1"/>
          <p:nvPr/>
        </p:nvSpPr>
        <p:spPr>
          <a:xfrm>
            <a:off x="8991210" y="3167390"/>
            <a:ext cx="2480152"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軟體功能簡介</a:t>
            </a:r>
          </a:p>
        </p:txBody>
      </p:sp>
      <p:sp>
        <p:nvSpPr>
          <p:cNvPr id="22" name="文字方塊 21"/>
          <p:cNvSpPr txBox="1"/>
          <p:nvPr/>
        </p:nvSpPr>
        <p:spPr>
          <a:xfrm>
            <a:off x="2147779" y="5148969"/>
            <a:ext cx="2585059"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軟體操作</a:t>
            </a:r>
          </a:p>
        </p:txBody>
      </p:sp>
      <p:sp>
        <p:nvSpPr>
          <p:cNvPr id="23" name="文字方塊 22"/>
          <p:cNvSpPr txBox="1"/>
          <p:nvPr/>
        </p:nvSpPr>
        <p:spPr>
          <a:xfrm>
            <a:off x="4013172" y="3138726"/>
            <a:ext cx="4114165"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軟體分析、相關軟體探討</a:t>
            </a:r>
          </a:p>
        </p:txBody>
      </p:sp>
      <p:sp>
        <p:nvSpPr>
          <p:cNvPr id="24" name="文字方塊 23"/>
          <p:cNvSpPr txBox="1"/>
          <p:nvPr/>
        </p:nvSpPr>
        <p:spPr>
          <a:xfrm>
            <a:off x="7132254" y="5148969"/>
            <a:ext cx="2849946"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未來發展、結語</a:t>
            </a:r>
          </a:p>
        </p:txBody>
      </p:sp>
    </p:spTree>
    <p:extLst>
      <p:ext uri="{BB962C8B-B14F-4D97-AF65-F5344CB8AC3E}">
        <p14:creationId xmlns:p14="http://schemas.microsoft.com/office/powerpoint/2010/main" val="1799510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4801C9FE-F6FE-45A4-94D0-795FB6A7DF61}"/>
              </a:ext>
            </a:extLst>
          </p:cNvPr>
          <p:cNvGrpSpPr/>
          <p:nvPr/>
        </p:nvGrpSpPr>
        <p:grpSpPr>
          <a:xfrm>
            <a:off x="797445" y="1581721"/>
            <a:ext cx="7644816" cy="159488"/>
            <a:chOff x="-116956" y="1890065"/>
            <a:chExt cx="7644816" cy="159488"/>
          </a:xfrm>
          <a:solidFill>
            <a:srgbClr val="92D050"/>
          </a:solidFill>
        </p:grpSpPr>
        <p:sp>
          <p:nvSpPr>
            <p:cNvPr id="6" name="椭圆 2">
              <a:extLst>
                <a:ext uri="{FF2B5EF4-FFF2-40B4-BE49-F238E27FC236}">
                  <a16:creationId xmlns:a16="http://schemas.microsoft.com/office/drawing/2014/main" id="{CD842A9C-6A2A-4B26-896C-CF143698A1C2}"/>
                </a:ext>
              </a:extLst>
            </p:cNvPr>
            <p:cNvSpPr/>
            <p:nvPr/>
          </p:nvSpPr>
          <p:spPr>
            <a:xfrm>
              <a:off x="7368372" y="1890065"/>
              <a:ext cx="159488" cy="159488"/>
            </a:xfrm>
            <a:prstGeom prst="ellipse">
              <a:avLst/>
            </a:prstGeom>
            <a:grp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7" name="直接连接符 3">
              <a:extLst>
                <a:ext uri="{FF2B5EF4-FFF2-40B4-BE49-F238E27FC236}">
                  <a16:creationId xmlns:a16="http://schemas.microsoft.com/office/drawing/2014/main" id="{2626DEBD-57D3-4391-8BDD-11F7C8FB4AE5}"/>
                </a:ext>
              </a:extLst>
            </p:cNvPr>
            <p:cNvCxnSpPr>
              <a:cxnSpLocks/>
              <a:endCxn id="8" idx="6"/>
            </p:cNvCxnSpPr>
            <p:nvPr/>
          </p:nvCxnSpPr>
          <p:spPr>
            <a:xfrm flipH="1">
              <a:off x="42532" y="1969809"/>
              <a:ext cx="7325842" cy="0"/>
            </a:xfrm>
            <a:prstGeom prst="line">
              <a:avLst/>
            </a:prstGeom>
            <a:grpFill/>
            <a:ln w="38100" cap="flat" cmpd="sng" algn="ctr">
              <a:solidFill>
                <a:srgbClr val="92D050"/>
              </a:solidFill>
              <a:prstDash val="solid"/>
              <a:miter lim="800000"/>
            </a:ln>
            <a:effectLst/>
          </p:spPr>
        </p:cxnSp>
        <p:sp>
          <p:nvSpPr>
            <p:cNvPr id="8" name="椭圆 4">
              <a:extLst>
                <a:ext uri="{FF2B5EF4-FFF2-40B4-BE49-F238E27FC236}">
                  <a16:creationId xmlns:a16="http://schemas.microsoft.com/office/drawing/2014/main" id="{0FA469B3-EE68-4703-8090-3731DB82CFA3}"/>
                </a:ext>
              </a:extLst>
            </p:cNvPr>
            <p:cNvSpPr/>
            <p:nvPr/>
          </p:nvSpPr>
          <p:spPr>
            <a:xfrm>
              <a:off x="-116956" y="1890065"/>
              <a:ext cx="159488" cy="159488"/>
            </a:xfrm>
            <a:prstGeom prst="ellipse">
              <a:avLst/>
            </a:prstGeom>
            <a:grp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grpSp>
      <p:grpSp>
        <p:nvGrpSpPr>
          <p:cNvPr id="9" name="组合 8">
            <a:extLst>
              <a:ext uri="{FF2B5EF4-FFF2-40B4-BE49-F238E27FC236}">
                <a16:creationId xmlns:a16="http://schemas.microsoft.com/office/drawing/2014/main" id="{4A71B9C9-03F9-4F73-8A02-7B95AAE2D39A}"/>
              </a:ext>
            </a:extLst>
          </p:cNvPr>
          <p:cNvGrpSpPr/>
          <p:nvPr/>
        </p:nvGrpSpPr>
        <p:grpSpPr>
          <a:xfrm>
            <a:off x="797446" y="3158883"/>
            <a:ext cx="7644816" cy="159488"/>
            <a:chOff x="-116956" y="1890065"/>
            <a:chExt cx="7644816" cy="159488"/>
          </a:xfrm>
          <a:solidFill>
            <a:srgbClr val="92D050"/>
          </a:solidFill>
        </p:grpSpPr>
        <p:sp>
          <p:nvSpPr>
            <p:cNvPr id="10" name="椭圆 9">
              <a:extLst>
                <a:ext uri="{FF2B5EF4-FFF2-40B4-BE49-F238E27FC236}">
                  <a16:creationId xmlns:a16="http://schemas.microsoft.com/office/drawing/2014/main" id="{51ACEED7-4DB5-4816-AB21-2B1FDCE3D6F5}"/>
                </a:ext>
              </a:extLst>
            </p:cNvPr>
            <p:cNvSpPr/>
            <p:nvPr/>
          </p:nvSpPr>
          <p:spPr>
            <a:xfrm>
              <a:off x="7368372" y="1890065"/>
              <a:ext cx="159488" cy="159488"/>
            </a:xfrm>
            <a:prstGeom prst="ellipse">
              <a:avLst/>
            </a:prstGeom>
            <a:grp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1" name="直接连接符 10">
              <a:extLst>
                <a:ext uri="{FF2B5EF4-FFF2-40B4-BE49-F238E27FC236}">
                  <a16:creationId xmlns:a16="http://schemas.microsoft.com/office/drawing/2014/main" id="{BE6F1743-6BCA-46A6-8682-AF93936470E5}"/>
                </a:ext>
              </a:extLst>
            </p:cNvPr>
            <p:cNvCxnSpPr>
              <a:cxnSpLocks/>
              <a:endCxn id="12" idx="6"/>
            </p:cNvCxnSpPr>
            <p:nvPr/>
          </p:nvCxnSpPr>
          <p:spPr>
            <a:xfrm flipH="1">
              <a:off x="42532" y="1969809"/>
              <a:ext cx="7325842" cy="0"/>
            </a:xfrm>
            <a:prstGeom prst="line">
              <a:avLst/>
            </a:prstGeom>
            <a:grpFill/>
            <a:ln w="38100" cap="flat" cmpd="sng" algn="ctr">
              <a:solidFill>
                <a:srgbClr val="92D050"/>
              </a:solidFill>
              <a:prstDash val="solid"/>
              <a:miter lim="800000"/>
            </a:ln>
            <a:effectLst/>
          </p:spPr>
        </p:cxnSp>
        <p:sp>
          <p:nvSpPr>
            <p:cNvPr id="12" name="椭圆 11">
              <a:extLst>
                <a:ext uri="{FF2B5EF4-FFF2-40B4-BE49-F238E27FC236}">
                  <a16:creationId xmlns:a16="http://schemas.microsoft.com/office/drawing/2014/main" id="{E357C5C4-01AA-45E2-A068-B2D9712ACEC4}"/>
                </a:ext>
              </a:extLst>
            </p:cNvPr>
            <p:cNvSpPr/>
            <p:nvPr/>
          </p:nvSpPr>
          <p:spPr>
            <a:xfrm>
              <a:off x="-116956" y="1890065"/>
              <a:ext cx="159488" cy="159488"/>
            </a:xfrm>
            <a:prstGeom prst="ellipse">
              <a:avLst/>
            </a:prstGeom>
            <a:grp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grpSp>
      <p:sp>
        <p:nvSpPr>
          <p:cNvPr id="13" name="文本框 12">
            <a:extLst>
              <a:ext uri="{FF2B5EF4-FFF2-40B4-BE49-F238E27FC236}">
                <a16:creationId xmlns:a16="http://schemas.microsoft.com/office/drawing/2014/main" id="{5C4A715D-B9F1-4496-BAE2-F47FE0B8DEE1}"/>
              </a:ext>
            </a:extLst>
          </p:cNvPr>
          <p:cNvSpPr txBox="1"/>
          <p:nvPr/>
        </p:nvSpPr>
        <p:spPr>
          <a:xfrm>
            <a:off x="3117987" y="2074417"/>
            <a:ext cx="4762843" cy="830997"/>
          </a:xfrm>
          <a:prstGeom prst="rect">
            <a:avLst/>
          </a:prstGeom>
          <a:noFill/>
        </p:spPr>
        <p:txBody>
          <a:bodyPr wrap="none" rtlCol="0">
            <a:spAutoFit/>
          </a:bodyPr>
          <a:lstStyle/>
          <a:p>
            <a:pPr algn="ctr"/>
            <a:r>
              <a:rPr lang="zh-TW" altLang="en-US" sz="4800" spc="300" dirty="0">
                <a:solidFill>
                  <a:prstClr val="black">
                    <a:lumMod val="85000"/>
                    <a:lumOff val="15000"/>
                  </a:prstClr>
                </a:solidFill>
                <a:latin typeface="微軟正黑體" panose="020B0604030504040204" pitchFamily="34" charset="-120"/>
                <a:ea typeface="微軟正黑體" panose="020B0604030504040204" pitchFamily="34" charset="-120"/>
              </a:rPr>
              <a:t>未來發展、結語</a:t>
            </a:r>
          </a:p>
        </p:txBody>
      </p:sp>
      <p:sp>
        <p:nvSpPr>
          <p:cNvPr id="14" name="文本框 13">
            <a:extLst>
              <a:ext uri="{FF2B5EF4-FFF2-40B4-BE49-F238E27FC236}">
                <a16:creationId xmlns:a16="http://schemas.microsoft.com/office/drawing/2014/main" id="{9E6D9F82-59FB-4F0D-9F62-D7C04CA515C3}"/>
              </a:ext>
            </a:extLst>
          </p:cNvPr>
          <p:cNvSpPr txBox="1"/>
          <p:nvPr/>
        </p:nvSpPr>
        <p:spPr>
          <a:xfrm>
            <a:off x="1446527" y="1889752"/>
            <a:ext cx="1370888" cy="1200329"/>
          </a:xfrm>
          <a:prstGeom prst="rect">
            <a:avLst/>
          </a:prstGeom>
          <a:noFill/>
        </p:spPr>
        <p:txBody>
          <a:bodyPr wrap="none" rtlCol="0">
            <a:spAutoFit/>
          </a:bodyPr>
          <a:lstStyle/>
          <a:p>
            <a:r>
              <a:rPr lang="en-US" altLang="zh-CN" sz="7200" spc="300" dirty="0">
                <a:solidFill>
                  <a:srgbClr val="92D050"/>
                </a:solidFill>
                <a:latin typeface="汉仪雅酷黑W" panose="00020600040101010101" pitchFamily="18" charset="-122"/>
                <a:ea typeface="汉仪雅酷黑W" panose="00020600040101010101" pitchFamily="18" charset="-122"/>
              </a:rPr>
              <a:t>05</a:t>
            </a:r>
            <a:endParaRPr lang="zh-CN" altLang="en-US" sz="7200" spc="300" dirty="0">
              <a:solidFill>
                <a:srgbClr val="92D050"/>
              </a:solidFill>
              <a:latin typeface="汉仪雅酷黑W" panose="00020600040101010101" pitchFamily="18" charset="-122"/>
              <a:ea typeface="汉仪雅酷黑W" panose="00020600040101010101" pitchFamily="18" charset="-122"/>
            </a:endParaRPr>
          </a:p>
        </p:txBody>
      </p:sp>
      <p:sp>
        <p:nvSpPr>
          <p:cNvPr id="15" name="矩形 14">
            <a:extLst>
              <a:ext uri="{FF2B5EF4-FFF2-40B4-BE49-F238E27FC236}">
                <a16:creationId xmlns:a16="http://schemas.microsoft.com/office/drawing/2014/main" id="{649BBB75-C189-49C1-B307-822BA77B5E9F}"/>
              </a:ext>
            </a:extLst>
          </p:cNvPr>
          <p:cNvSpPr/>
          <p:nvPr/>
        </p:nvSpPr>
        <p:spPr>
          <a:xfrm>
            <a:off x="1562987" y="0"/>
            <a:ext cx="1988288" cy="1648869"/>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6" name="矩形 15">
            <a:extLst>
              <a:ext uri="{FF2B5EF4-FFF2-40B4-BE49-F238E27FC236}">
                <a16:creationId xmlns:a16="http://schemas.microsoft.com/office/drawing/2014/main" id="{57F5E9AB-94BB-44F9-AB43-1D0B2590B2A3}"/>
              </a:ext>
            </a:extLst>
          </p:cNvPr>
          <p:cNvSpPr/>
          <p:nvPr/>
        </p:nvSpPr>
        <p:spPr>
          <a:xfrm>
            <a:off x="1562987" y="3226030"/>
            <a:ext cx="1988288" cy="3631970"/>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grpSp>
        <p:nvGrpSpPr>
          <p:cNvPr id="3" name="群組 2">
            <a:extLst>
              <a:ext uri="{FF2B5EF4-FFF2-40B4-BE49-F238E27FC236}">
                <a16:creationId xmlns:a16="http://schemas.microsoft.com/office/drawing/2014/main" id="{71C53587-D3A7-4AF1-803E-ECE2CCFD17FA}"/>
              </a:ext>
            </a:extLst>
          </p:cNvPr>
          <p:cNvGrpSpPr/>
          <p:nvPr/>
        </p:nvGrpSpPr>
        <p:grpSpPr>
          <a:xfrm>
            <a:off x="8888829" y="1438835"/>
            <a:ext cx="2679800" cy="4262373"/>
            <a:chOff x="8888829" y="1438835"/>
            <a:chExt cx="2679800" cy="4262373"/>
          </a:xfrm>
        </p:grpSpPr>
        <p:pic>
          <p:nvPicPr>
            <p:cNvPr id="17" name="图片 16">
              <a:extLst>
                <a:ext uri="{FF2B5EF4-FFF2-40B4-BE49-F238E27FC236}">
                  <a16:creationId xmlns:a16="http://schemas.microsoft.com/office/drawing/2014/main" id="{0F9A4361-EC87-47DE-93C0-7EF238A53DB2}"/>
                </a:ext>
              </a:extLst>
            </p:cNvPr>
            <p:cNvPicPr>
              <a:picLocks noChangeAspect="1"/>
            </p:cNvPicPr>
            <p:nvPr/>
          </p:nvPicPr>
          <p:blipFill rotWithShape="1">
            <a:blip r:embed="rId2"/>
            <a:srcRect t="39565"/>
            <a:stretch/>
          </p:blipFill>
          <p:spPr>
            <a:xfrm>
              <a:off x="8888829" y="3307975"/>
              <a:ext cx="2679800" cy="2393233"/>
            </a:xfrm>
            <a:prstGeom prst="rect">
              <a:avLst/>
            </a:prstGeom>
          </p:spPr>
        </p:pic>
        <p:sp>
          <p:nvSpPr>
            <p:cNvPr id="19" name="雲朵形 18"/>
            <p:cNvSpPr/>
            <p:nvPr/>
          </p:nvSpPr>
          <p:spPr>
            <a:xfrm>
              <a:off x="8978152" y="1438835"/>
              <a:ext cx="2384613" cy="1976093"/>
            </a:xfrm>
            <a:prstGeom prst="cloud">
              <a:avLst/>
            </a:prstGeom>
            <a:solidFill>
              <a:srgbClr val="92D050"/>
            </a:solidFill>
            <a:ln w="2857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556DB50F-9930-4C19-8CF5-036DA71D3F7F}"/>
              </a:ext>
            </a:extLst>
          </p:cNvPr>
          <p:cNvSpPr>
            <a:spLocks noGrp="1"/>
          </p:cNvSpPr>
          <p:nvPr>
            <p:ph type="sldNum" sz="quarter" idx="12"/>
          </p:nvPr>
        </p:nvSpPr>
        <p:spPr/>
        <p:txBody>
          <a:bodyPr/>
          <a:lstStyle/>
          <a:p>
            <a:fld id="{290F0D57-3A2D-4C93-94D0-187693FB1C69}" type="slidenum">
              <a:rPr lang="zh-TW" altLang="en-US" smtClean="0"/>
              <a:t>20</a:t>
            </a:fld>
            <a:endParaRPr lang="zh-TW" altLang="en-US"/>
          </a:p>
        </p:txBody>
      </p:sp>
      <p:sp>
        <p:nvSpPr>
          <p:cNvPr id="18" name="日期版面配置區 11">
            <a:extLst>
              <a:ext uri="{FF2B5EF4-FFF2-40B4-BE49-F238E27FC236}">
                <a16:creationId xmlns:a16="http://schemas.microsoft.com/office/drawing/2014/main" id="{4CCC3F8B-5DF8-4E96-8737-98797060BAFF}"/>
              </a:ext>
            </a:extLst>
          </p:cNvPr>
          <p:cNvSpPr>
            <a:spLocks noGrp="1"/>
          </p:cNvSpPr>
          <p:nvPr>
            <p:ph type="dt" sz="half" idx="10"/>
          </p:nvPr>
        </p:nvSpPr>
        <p:spPr>
          <a:xfrm>
            <a:off x="8347674" y="5852199"/>
            <a:ext cx="3762110" cy="535721"/>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zh-TW" altLang="en-US" sz="2400" dirty="0">
                <a:ln w="0"/>
                <a:effectLst>
                  <a:outerShdw blurRad="38100" dist="19050" dir="2700000" algn="tl" rotWithShape="0">
                    <a:schemeClr val="dk1">
                      <a:alpha val="40000"/>
                    </a:schemeClr>
                  </a:outerShdw>
                </a:effectLst>
              </a:rPr>
              <a:t>報告人：</a:t>
            </a:r>
            <a:r>
              <a:rPr lang="en-US" altLang="zh-TW" sz="2400" dirty="0">
                <a:ln w="0"/>
                <a:effectLst>
                  <a:outerShdw blurRad="38100" dist="19050" dir="2700000" algn="tl" rotWithShape="0">
                    <a:schemeClr val="dk1">
                      <a:alpha val="40000"/>
                    </a:schemeClr>
                  </a:outerShdw>
                </a:effectLst>
              </a:rPr>
              <a:t>N1076406</a:t>
            </a:r>
            <a:r>
              <a:rPr lang="zh-TW" altLang="en-US" sz="2400" dirty="0">
                <a:ln w="0"/>
                <a:effectLst>
                  <a:outerShdw blurRad="38100" dist="19050" dir="2700000" algn="tl" rotWithShape="0">
                    <a:schemeClr val="dk1">
                      <a:alpha val="40000"/>
                    </a:schemeClr>
                  </a:outerShdw>
                </a:effectLst>
              </a:rPr>
              <a:t>江昱霆</a:t>
            </a:r>
          </a:p>
        </p:txBody>
      </p:sp>
    </p:spTree>
    <p:extLst>
      <p:ext uri="{BB962C8B-B14F-4D97-AF65-F5344CB8AC3E}">
        <p14:creationId xmlns:p14="http://schemas.microsoft.com/office/powerpoint/2010/main" val="3503072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1CA0521C-2709-4DEA-8355-19BFD9075EBB}"/>
              </a:ext>
            </a:extLst>
          </p:cNvPr>
          <p:cNvPicPr>
            <a:picLocks noChangeAspect="1"/>
          </p:cNvPicPr>
          <p:nvPr/>
        </p:nvPicPr>
        <p:blipFill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backgroundRemoval t="4180" b="20690" l="71130" r="92748"/>
                    </a14:imgEffect>
                  </a14:imgLayer>
                </a14:imgProps>
              </a:ext>
            </a:extLst>
          </a:blip>
          <a:srcRect l="71336" t="3857" r="5900" b="78856"/>
          <a:stretch/>
        </p:blipFill>
        <p:spPr>
          <a:xfrm>
            <a:off x="9674042" y="1111337"/>
            <a:ext cx="1030971" cy="1044903"/>
          </a:xfrm>
          <a:prstGeom prst="rect">
            <a:avLst/>
          </a:prstGeom>
        </p:spPr>
      </p:pic>
      <p:pic>
        <p:nvPicPr>
          <p:cNvPr id="27" name="圖片 26">
            <a:extLst>
              <a:ext uri="{FF2B5EF4-FFF2-40B4-BE49-F238E27FC236}">
                <a16:creationId xmlns:a16="http://schemas.microsoft.com/office/drawing/2014/main" id="{98C1C891-E530-4E55-A56A-F72078D2BA10}"/>
              </a:ext>
            </a:extLst>
          </p:cNvPr>
          <p:cNvPicPr>
            <a:picLocks noChangeAspect="1"/>
          </p:cNvPicPr>
          <p:nvPr/>
        </p:nvPicPr>
        <p:blipFill rotWithShape="1">
          <a:blip r:embed="rId4">
            <a:clrChange>
              <a:clrFrom>
                <a:srgbClr val="FFE051"/>
              </a:clrFrom>
              <a:clrTo>
                <a:srgbClr val="FFE051">
                  <a:alpha val="0"/>
                </a:srgbClr>
              </a:clrTo>
            </a:clrChange>
          </a:blip>
          <a:srcRect l="38033" t="2996" r="36451" b="79492"/>
          <a:stretch/>
        </p:blipFill>
        <p:spPr>
          <a:xfrm>
            <a:off x="1781959" y="1074647"/>
            <a:ext cx="1156360" cy="1058836"/>
          </a:xfrm>
          <a:prstGeom prst="rect">
            <a:avLst/>
          </a:prstGeom>
          <a:noFill/>
        </p:spPr>
      </p:pic>
      <p:pic>
        <p:nvPicPr>
          <p:cNvPr id="28" name="圖片 27">
            <a:extLst>
              <a:ext uri="{FF2B5EF4-FFF2-40B4-BE49-F238E27FC236}">
                <a16:creationId xmlns:a16="http://schemas.microsoft.com/office/drawing/2014/main" id="{DBDC7C56-D3C7-4667-9AC4-8983CAADA595}"/>
              </a:ext>
            </a:extLst>
          </p:cNvPr>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3">
                    <a14:imgEffect>
                      <a14:backgroundRemoval t="28736" b="44201" l="40307" r="60530"/>
                    </a14:imgEffect>
                  </a14:imgLayer>
                </a14:imgProps>
              </a:ext>
            </a:extLst>
          </a:blip>
          <a:srcRect l="38208" t="28557" r="38720" b="55540"/>
          <a:stretch/>
        </p:blipFill>
        <p:spPr>
          <a:xfrm>
            <a:off x="9682998" y="5577603"/>
            <a:ext cx="1044903" cy="961309"/>
          </a:xfrm>
          <a:prstGeom prst="rect">
            <a:avLst/>
          </a:prstGeom>
        </p:spPr>
      </p:pic>
      <p:pic>
        <p:nvPicPr>
          <p:cNvPr id="22" name="圖片 21">
            <a:extLst>
              <a:ext uri="{FF2B5EF4-FFF2-40B4-BE49-F238E27FC236}">
                <a16:creationId xmlns:a16="http://schemas.microsoft.com/office/drawing/2014/main" id="{72893109-1FD6-44CA-8E7F-FC2ABEFAA111}"/>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3">
                    <a14:imgEffect>
                      <a14:backgroundRemoval t="27691" b="43469" l="5021" r="25802"/>
                    </a14:imgEffect>
                    <a14:imgEffect>
                      <a14:colorTemperature colorTemp="11200"/>
                    </a14:imgEffect>
                  </a14:imgLayer>
                </a14:imgProps>
              </a:ext>
            </a:extLst>
          </a:blip>
          <a:srcRect l="2690" t="26066" r="72086" b="55726"/>
          <a:stretch/>
        </p:blipFill>
        <p:spPr>
          <a:xfrm>
            <a:off x="1765426" y="5453924"/>
            <a:ext cx="1142426" cy="1100631"/>
          </a:xfrm>
          <a:prstGeom prst="rect">
            <a:avLst/>
          </a:prstGeom>
        </p:spPr>
      </p:pic>
      <p:graphicFrame>
        <p:nvGraphicFramePr>
          <p:cNvPr id="19" name="內容版面配置區 18">
            <a:extLst>
              <a:ext uri="{FF2B5EF4-FFF2-40B4-BE49-F238E27FC236}">
                <a16:creationId xmlns:a16="http://schemas.microsoft.com/office/drawing/2014/main" id="{DF2AD96C-0591-4686-A0BE-758A51289D0E}"/>
              </a:ext>
            </a:extLst>
          </p:cNvPr>
          <p:cNvGraphicFramePr>
            <a:graphicFrameLocks noGrp="1"/>
          </p:cNvGraphicFramePr>
          <p:nvPr>
            <p:ph idx="1"/>
            <p:extLst>
              <p:ext uri="{D42A27DB-BD31-4B8C-83A1-F6EECF244321}">
                <p14:modId xmlns:p14="http://schemas.microsoft.com/office/powerpoint/2010/main" val="647697055"/>
              </p:ext>
            </p:extLst>
          </p:nvPr>
        </p:nvGraphicFramePr>
        <p:xfrm>
          <a:off x="1405792" y="1633789"/>
          <a:ext cx="9761989" cy="46293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92D050"/>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5234223" y="689066"/>
            <a:ext cx="1723550" cy="553998"/>
          </a:xfrm>
          <a:prstGeom prst="rect">
            <a:avLst/>
          </a:prstGeom>
          <a:noFill/>
        </p:spPr>
        <p:txBody>
          <a:bodyPr wrap="non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未來展望</a:t>
            </a:r>
            <a:endParaRPr lang="zh-CN" altLang="en-US" sz="30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92D050"/>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2" name="矩形 11"/>
          <p:cNvSpPr/>
          <p:nvPr/>
        </p:nvSpPr>
        <p:spPr>
          <a:xfrm>
            <a:off x="-163607" y="6484701"/>
            <a:ext cx="12519212" cy="9412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CAD8F477-0EBF-4F80-93A3-8F8069E37D3C}"/>
              </a:ext>
            </a:extLst>
          </p:cNvPr>
          <p:cNvSpPr>
            <a:spLocks noGrp="1"/>
          </p:cNvSpPr>
          <p:nvPr>
            <p:ph type="sldNum" sz="quarter" idx="12"/>
          </p:nvPr>
        </p:nvSpPr>
        <p:spPr/>
        <p:txBody>
          <a:bodyPr/>
          <a:lstStyle/>
          <a:p>
            <a:fld id="{290F0D57-3A2D-4C93-94D0-187693FB1C69}" type="slidenum">
              <a:rPr lang="zh-TW" altLang="en-US" smtClean="0"/>
              <a:t>21</a:t>
            </a:fld>
            <a:endParaRPr lang="zh-TW" altLang="en-US"/>
          </a:p>
        </p:txBody>
      </p:sp>
      <p:sp>
        <p:nvSpPr>
          <p:cNvPr id="13" name="日期版面配置區 12">
            <a:extLst>
              <a:ext uri="{FF2B5EF4-FFF2-40B4-BE49-F238E27FC236}">
                <a16:creationId xmlns:a16="http://schemas.microsoft.com/office/drawing/2014/main" id="{EDBF4B02-3979-4936-AF97-8BFA924A327D}"/>
              </a:ext>
            </a:extLst>
          </p:cNvPr>
          <p:cNvSpPr>
            <a:spLocks noGrp="1"/>
          </p:cNvSpPr>
          <p:nvPr>
            <p:ph type="dt" sz="half" idx="10"/>
          </p:nvPr>
        </p:nvSpPr>
        <p:spPr/>
        <p:txBody>
          <a:bodyPr/>
          <a:lstStyle/>
          <a:p>
            <a:r>
              <a:rPr lang="zh-TW" altLang="en-US" dirty="0"/>
              <a:t>報告人：</a:t>
            </a:r>
            <a:r>
              <a:rPr lang="en-US" altLang="zh-TW" dirty="0"/>
              <a:t>N1076406</a:t>
            </a:r>
            <a:r>
              <a:rPr lang="zh-TW" altLang="en-US" dirty="0"/>
              <a:t>江昱霆</a:t>
            </a:r>
          </a:p>
        </p:txBody>
      </p:sp>
    </p:spTree>
    <p:extLst>
      <p:ext uri="{BB962C8B-B14F-4D97-AF65-F5344CB8AC3E}">
        <p14:creationId xmlns:p14="http://schemas.microsoft.com/office/powerpoint/2010/main" val="883220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3928EB1B-B785-4B7C-81CD-B9CA58DD5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639" y="3049935"/>
            <a:ext cx="4461405" cy="3337131"/>
          </a:xfrm>
          <a:prstGeom prst="rect">
            <a:avLst/>
          </a:prstGeom>
        </p:spPr>
      </p:pic>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92D050"/>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5618944" y="689066"/>
            <a:ext cx="954107" cy="553998"/>
          </a:xfrm>
          <a:prstGeom prst="rect">
            <a:avLst/>
          </a:prstGeom>
          <a:noFill/>
        </p:spPr>
        <p:txBody>
          <a:bodyPr wrap="non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結語</a:t>
            </a:r>
            <a:endParaRPr lang="zh-CN" altLang="en-US" sz="30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92D050"/>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2" name="矩形 11"/>
          <p:cNvSpPr/>
          <p:nvPr/>
        </p:nvSpPr>
        <p:spPr>
          <a:xfrm>
            <a:off x="-163607" y="6484701"/>
            <a:ext cx="12519212" cy="9412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06AF50D-13BB-445E-8E92-2BE3D0AFEA49}"/>
              </a:ext>
            </a:extLst>
          </p:cNvPr>
          <p:cNvSpPr>
            <a:spLocks noGrp="1"/>
          </p:cNvSpPr>
          <p:nvPr>
            <p:ph idx="1"/>
          </p:nvPr>
        </p:nvSpPr>
        <p:spPr/>
        <p:txBody>
          <a:bodyPr>
            <a:normAutofit/>
          </a:bodyPr>
          <a:lstStyle/>
          <a:p>
            <a:pPr marL="0" indent="457200">
              <a:buNone/>
            </a:pPr>
            <a:r>
              <a:rPr lang="zh-TW" altLang="en-US" sz="3200" dirty="0"/>
              <a:t>最後我們希望所有中高齡族群能夠在本軟體的協助下準確知曉自身腿部健康狀況，以及交由醫師評估，及時掌握腿部健康，人人都是黃金左右腳</a:t>
            </a:r>
            <a:r>
              <a:rPr lang="en-US" altLang="zh-TW" sz="3200" dirty="0"/>
              <a:t>!</a:t>
            </a:r>
            <a:endParaRPr lang="zh-TW" altLang="en-US" sz="3200" dirty="0"/>
          </a:p>
        </p:txBody>
      </p:sp>
      <p:sp>
        <p:nvSpPr>
          <p:cNvPr id="2" name="投影片編號版面配置區 1">
            <a:extLst>
              <a:ext uri="{FF2B5EF4-FFF2-40B4-BE49-F238E27FC236}">
                <a16:creationId xmlns:a16="http://schemas.microsoft.com/office/drawing/2014/main" id="{2D61BF7C-3DEA-4892-B324-D1E3806529AF}"/>
              </a:ext>
            </a:extLst>
          </p:cNvPr>
          <p:cNvSpPr>
            <a:spLocks noGrp="1"/>
          </p:cNvSpPr>
          <p:nvPr>
            <p:ph type="sldNum" sz="quarter" idx="12"/>
          </p:nvPr>
        </p:nvSpPr>
        <p:spPr/>
        <p:txBody>
          <a:bodyPr/>
          <a:lstStyle/>
          <a:p>
            <a:fld id="{290F0D57-3A2D-4C93-94D0-187693FB1C69}" type="slidenum">
              <a:rPr lang="zh-TW" altLang="en-US" smtClean="0"/>
              <a:t>22</a:t>
            </a:fld>
            <a:endParaRPr lang="zh-TW" altLang="en-US"/>
          </a:p>
        </p:txBody>
      </p:sp>
      <p:sp>
        <p:nvSpPr>
          <p:cNvPr id="13" name="日期版面配置區 12">
            <a:extLst>
              <a:ext uri="{FF2B5EF4-FFF2-40B4-BE49-F238E27FC236}">
                <a16:creationId xmlns:a16="http://schemas.microsoft.com/office/drawing/2014/main" id="{AAAFD421-EF89-46B5-8A69-82727E694D10}"/>
              </a:ext>
            </a:extLst>
          </p:cNvPr>
          <p:cNvSpPr>
            <a:spLocks noGrp="1"/>
          </p:cNvSpPr>
          <p:nvPr>
            <p:ph type="dt" sz="half" idx="10"/>
          </p:nvPr>
        </p:nvSpPr>
        <p:spPr/>
        <p:txBody>
          <a:bodyPr/>
          <a:lstStyle/>
          <a:p>
            <a:r>
              <a:rPr lang="zh-TW" altLang="en-US" dirty="0"/>
              <a:t>報告人：</a:t>
            </a:r>
            <a:r>
              <a:rPr lang="en-US" altLang="zh-TW" dirty="0"/>
              <a:t>N1076406</a:t>
            </a:r>
            <a:r>
              <a:rPr lang="zh-TW" altLang="en-US" dirty="0"/>
              <a:t>江昱霆</a:t>
            </a:r>
          </a:p>
        </p:txBody>
      </p:sp>
    </p:spTree>
    <p:extLst>
      <p:ext uri="{BB962C8B-B14F-4D97-AF65-F5344CB8AC3E}">
        <p14:creationId xmlns:p14="http://schemas.microsoft.com/office/powerpoint/2010/main" val="462683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5">
            <a:extLst>
              <a:ext uri="{FF2B5EF4-FFF2-40B4-BE49-F238E27FC236}">
                <a16:creationId xmlns:a16="http://schemas.microsoft.com/office/drawing/2014/main" id="{F22AACA2-8D4F-4D0B-B897-00B64505935B}"/>
              </a:ext>
            </a:extLst>
          </p:cNvPr>
          <p:cNvCxnSpPr>
            <a:cxnSpLocks/>
          </p:cNvCxnSpPr>
          <p:nvPr/>
        </p:nvCxnSpPr>
        <p:spPr>
          <a:xfrm flipH="1">
            <a:off x="3466116" y="1288387"/>
            <a:ext cx="5208281" cy="0"/>
          </a:xfrm>
          <a:prstGeom prst="line">
            <a:avLst/>
          </a:prstGeom>
          <a:noFill/>
          <a:ln w="25400" cap="flat" cmpd="sng" algn="ctr">
            <a:solidFill>
              <a:srgbClr val="FFD966"/>
            </a:solidFill>
            <a:prstDash val="solid"/>
            <a:miter lim="800000"/>
          </a:ln>
          <a:effectLst/>
        </p:spPr>
      </p:cxnSp>
      <p:sp>
        <p:nvSpPr>
          <p:cNvPr id="5" name="文本框 17">
            <a:extLst>
              <a:ext uri="{FF2B5EF4-FFF2-40B4-BE49-F238E27FC236}">
                <a16:creationId xmlns:a16="http://schemas.microsoft.com/office/drawing/2014/main" id="{E14ABCE6-1084-47CD-8161-043F356E93AE}"/>
              </a:ext>
            </a:extLst>
          </p:cNvPr>
          <p:cNvSpPr txBox="1"/>
          <p:nvPr/>
        </p:nvSpPr>
        <p:spPr>
          <a:xfrm>
            <a:off x="5080339" y="620000"/>
            <a:ext cx="2031325" cy="646331"/>
          </a:xfrm>
          <a:prstGeom prst="rect">
            <a:avLst/>
          </a:prstGeom>
          <a:noFill/>
        </p:spPr>
        <p:txBody>
          <a:bodyPr wrap="none" rtlCol="0">
            <a:spAutoFit/>
          </a:bodyPr>
          <a:lstStyle/>
          <a:p>
            <a:pPr algn="ctr"/>
            <a:r>
              <a:rPr lang="zh-TW" altLang="en-US" sz="3600" dirty="0">
                <a:solidFill>
                  <a:prstClr val="black">
                    <a:lumMod val="75000"/>
                    <a:lumOff val="25000"/>
                  </a:prstClr>
                </a:solidFill>
                <a:latin typeface="微軟正黑體" panose="020B0604030504040204" pitchFamily="34" charset="-120"/>
                <a:ea typeface="微軟正黑體" panose="020B0604030504040204" pitchFamily="34" charset="-120"/>
              </a:rPr>
              <a:t>參考文獻</a:t>
            </a:r>
            <a:endParaRPr lang="zh-CN" altLang="en-US" sz="36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chemeClr val="accent4">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7" name="直接连接符 23">
            <a:extLst>
              <a:ext uri="{FF2B5EF4-FFF2-40B4-BE49-F238E27FC236}">
                <a16:creationId xmlns:a16="http://schemas.microsoft.com/office/drawing/2014/main" id="{AF872B8D-368B-478D-94F9-0D015B34A5F1}"/>
              </a:ext>
            </a:extLst>
          </p:cNvPr>
          <p:cNvCxnSpPr>
            <a:cxnSpLocks/>
          </p:cNvCxnSpPr>
          <p:nvPr/>
        </p:nvCxnSpPr>
        <p:spPr>
          <a:xfrm flipH="1">
            <a:off x="3466116" y="594845"/>
            <a:ext cx="5208281" cy="0"/>
          </a:xfrm>
          <a:prstGeom prst="line">
            <a:avLst/>
          </a:prstGeom>
          <a:noFill/>
          <a:ln w="25400" cap="flat" cmpd="sng" algn="ctr">
            <a:solidFill>
              <a:srgbClr val="FFD966"/>
            </a:solidFill>
            <a:prstDash val="solid"/>
            <a:miter lim="800000"/>
          </a:ln>
          <a:effectLst/>
        </p:spPr>
      </p:cxnSp>
      <p:sp>
        <p:nvSpPr>
          <p:cNvPr id="8" name="椭圆 6">
            <a:extLst>
              <a:ext uri="{FF2B5EF4-FFF2-40B4-BE49-F238E27FC236}">
                <a16:creationId xmlns:a16="http://schemas.microsoft.com/office/drawing/2014/main" id="{801CEAEB-915E-4531-A1F4-84FE0E0F390F}"/>
              </a:ext>
            </a:extLst>
          </p:cNvPr>
          <p:cNvSpPr/>
          <p:nvPr/>
        </p:nvSpPr>
        <p:spPr>
          <a:xfrm>
            <a:off x="-251637" y="5635255"/>
            <a:ext cx="12695274" cy="2604977"/>
          </a:xfrm>
          <a:prstGeom prst="ellipse">
            <a:avLst/>
          </a:prstGeom>
          <a:solidFill>
            <a:srgbClr val="F6B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22" name="文字方塊 21"/>
          <p:cNvSpPr txBox="1"/>
          <p:nvPr/>
        </p:nvSpPr>
        <p:spPr>
          <a:xfrm>
            <a:off x="1220219" y="1857756"/>
            <a:ext cx="9739133" cy="2554545"/>
          </a:xfrm>
          <a:prstGeom prst="rect">
            <a:avLst/>
          </a:prstGeom>
          <a:noFill/>
        </p:spPr>
        <p:txBody>
          <a:bodyPr wrap="square" rtlCol="0">
            <a:spAutoFit/>
          </a:bodyPr>
          <a:lstStyle/>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hlinkClick r:id="rId2"/>
              </a:rPr>
              <a:t>超高齡化</a:t>
            </a:r>
            <a:br>
              <a:rPr lang="en-US" altLang="zh-TW" sz="2000" dirty="0">
                <a:latin typeface="微軟正黑體" panose="020B0604030504040204" pitchFamily="34" charset="-120"/>
                <a:ea typeface="微軟正黑體" panose="020B0604030504040204" pitchFamily="34" charset="-120"/>
                <a:hlinkClick r:id="rId2"/>
              </a:rPr>
            </a:br>
            <a:r>
              <a:rPr lang="en-US" altLang="zh-TW" sz="2000" dirty="0">
                <a:latin typeface="微軟正黑體" panose="020B0604030504040204" pitchFamily="34" charset="-120"/>
                <a:ea typeface="微軟正黑體" panose="020B0604030504040204" pitchFamily="34" charset="-120"/>
                <a:hlinkClick r:id="rId2"/>
              </a:rPr>
              <a:t>https://www.ndc.gov.tw/Content_List.aspx?n=695E69E28C6AC7F3</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endParaRPr lang="en-US" altLang="zh-TW" sz="2000" dirty="0">
              <a:latin typeface="微軟正黑體" panose="020B0604030504040204" pitchFamily="34" charset="-120"/>
              <a:ea typeface="微軟正黑體" panose="020B0604030504040204" pitchFamily="34" charset="-120"/>
              <a:hlinkClick r:id="rId3"/>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hlinkClick r:id="rId3"/>
              </a:rPr>
              <a:t>老年人跌倒嚴重性</a:t>
            </a:r>
            <a:br>
              <a:rPr lang="en-US" altLang="zh-TW" sz="2000" dirty="0">
                <a:latin typeface="微軟正黑體" panose="020B0604030504040204" pitchFamily="34" charset="-120"/>
                <a:ea typeface="微軟正黑體" panose="020B0604030504040204" pitchFamily="34" charset="-120"/>
                <a:hlinkClick r:id="rId3"/>
              </a:rPr>
            </a:br>
            <a:r>
              <a:rPr lang="en-US" altLang="zh-TW" sz="2000" dirty="0">
                <a:latin typeface="微軟正黑體" panose="020B0604030504040204" pitchFamily="34" charset="-120"/>
                <a:ea typeface="微軟正黑體" panose="020B0604030504040204" pitchFamily="34" charset="-120"/>
                <a:hlinkClick r:id="rId3"/>
              </a:rPr>
              <a:t>https://www.commonhealth.com.tw/article/83193</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en-US" altLang="zh-TW" sz="2000" dirty="0">
                <a:latin typeface="微軟正黑體" panose="020B0604030504040204" pitchFamily="34" charset="-120"/>
                <a:ea typeface="微軟正黑體" panose="020B0604030504040204" pitchFamily="34" charset="-120"/>
                <a:hlinkClick r:id="rId4"/>
              </a:rPr>
              <a:t>Wall Slide (</a:t>
            </a:r>
            <a:r>
              <a:rPr lang="zh-TW" altLang="en-US" sz="2000" dirty="0">
                <a:latin typeface="微軟正黑體" panose="020B0604030504040204" pitchFamily="34" charset="-120"/>
                <a:ea typeface="微軟正黑體" panose="020B0604030504040204" pitchFamily="34" charset="-120"/>
                <a:hlinkClick r:id="rId4"/>
              </a:rPr>
              <a:t>滑牆運動</a:t>
            </a:r>
            <a:r>
              <a:rPr lang="en-US" altLang="zh-TW" sz="2000" dirty="0">
                <a:latin typeface="微軟正黑體" panose="020B0604030504040204" pitchFamily="34" charset="-120"/>
                <a:ea typeface="微軟正黑體" panose="020B0604030504040204" pitchFamily="34" charset="-120"/>
                <a:hlinkClick r:id="rId4"/>
              </a:rPr>
              <a:t>)</a:t>
            </a:r>
            <a:br>
              <a:rPr lang="en-US" altLang="zh-TW" sz="2000" dirty="0">
                <a:latin typeface="微軟正黑體" panose="020B0604030504040204" pitchFamily="34" charset="-120"/>
                <a:ea typeface="微軟正黑體" panose="020B0604030504040204" pitchFamily="34" charset="-120"/>
                <a:hlinkClick r:id="rId4"/>
              </a:rPr>
            </a:br>
            <a:r>
              <a:rPr lang="en-US" altLang="zh-TW" sz="2000" dirty="0">
                <a:latin typeface="微軟正黑體" panose="020B0604030504040204" pitchFamily="34" charset="-120"/>
                <a:ea typeface="微軟正黑體" panose="020B0604030504040204" pitchFamily="34" charset="-120"/>
                <a:hlinkClick r:id="rId4"/>
              </a:rPr>
              <a:t>https://read01.com/OAMyLzP.html#.Ya79ItBBxm9</a:t>
            </a:r>
            <a:endParaRPr lang="zh-TW" altLang="en-US"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5AFF9F82-8BB8-42C5-B1AC-F2C478343EB8}"/>
              </a:ext>
            </a:extLst>
          </p:cNvPr>
          <p:cNvSpPr>
            <a:spLocks noGrp="1"/>
          </p:cNvSpPr>
          <p:nvPr>
            <p:ph type="sldNum" sz="quarter" idx="12"/>
          </p:nvPr>
        </p:nvSpPr>
        <p:spPr/>
        <p:txBody>
          <a:bodyPr/>
          <a:lstStyle/>
          <a:p>
            <a:fld id="{290F0D57-3A2D-4C93-94D0-187693FB1C69}" type="slidenum">
              <a:rPr lang="zh-TW" altLang="en-US" smtClean="0"/>
              <a:t>23</a:t>
            </a:fld>
            <a:endParaRPr lang="zh-TW" altLang="en-US"/>
          </a:p>
        </p:txBody>
      </p:sp>
    </p:spTree>
    <p:extLst>
      <p:ext uri="{BB962C8B-B14F-4D97-AF65-F5344CB8AC3E}">
        <p14:creationId xmlns:p14="http://schemas.microsoft.com/office/powerpoint/2010/main" val="308393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6">
            <a:extLst>
              <a:ext uri="{FF2B5EF4-FFF2-40B4-BE49-F238E27FC236}">
                <a16:creationId xmlns:a16="http://schemas.microsoft.com/office/drawing/2014/main" id="{801CEAEB-915E-4531-A1F4-84FE0E0F390F}"/>
              </a:ext>
            </a:extLst>
          </p:cNvPr>
          <p:cNvSpPr/>
          <p:nvPr/>
        </p:nvSpPr>
        <p:spPr>
          <a:xfrm>
            <a:off x="-251637" y="5635255"/>
            <a:ext cx="12695274" cy="2604977"/>
          </a:xfrm>
          <a:prstGeom prst="ellipse">
            <a:avLst/>
          </a:prstGeom>
          <a:solidFill>
            <a:srgbClr val="F6B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pic>
        <p:nvPicPr>
          <p:cNvPr id="4" name="图片 5">
            <a:extLst>
              <a:ext uri="{FF2B5EF4-FFF2-40B4-BE49-F238E27FC236}">
                <a16:creationId xmlns:a16="http://schemas.microsoft.com/office/drawing/2014/main" id="{ED546A48-FB4D-4DF2-8B97-0A28D7303ADE}"/>
              </a:ext>
            </a:extLst>
          </p:cNvPr>
          <p:cNvPicPr>
            <a:picLocks noChangeAspect="1"/>
          </p:cNvPicPr>
          <p:nvPr/>
        </p:nvPicPr>
        <p:blipFill>
          <a:blip r:embed="rId2"/>
          <a:stretch>
            <a:fillRect/>
          </a:stretch>
        </p:blipFill>
        <p:spPr>
          <a:xfrm>
            <a:off x="1384525" y="2053006"/>
            <a:ext cx="7621044" cy="4217103"/>
          </a:xfrm>
          <a:prstGeom prst="rect">
            <a:avLst/>
          </a:prstGeom>
        </p:spPr>
      </p:pic>
      <p:sp>
        <p:nvSpPr>
          <p:cNvPr id="5" name="文本框 8">
            <a:extLst>
              <a:ext uri="{FF2B5EF4-FFF2-40B4-BE49-F238E27FC236}">
                <a16:creationId xmlns:a16="http://schemas.microsoft.com/office/drawing/2014/main" id="{57041CB6-BA36-4159-95CB-D7766E514975}"/>
              </a:ext>
            </a:extLst>
          </p:cNvPr>
          <p:cNvSpPr txBox="1"/>
          <p:nvPr/>
        </p:nvSpPr>
        <p:spPr>
          <a:xfrm>
            <a:off x="4085778" y="701824"/>
            <a:ext cx="4163319" cy="1015663"/>
          </a:xfrm>
          <a:prstGeom prst="rect">
            <a:avLst/>
          </a:prstGeom>
          <a:noFill/>
        </p:spPr>
        <p:txBody>
          <a:bodyPr wrap="none" rtlCol="0">
            <a:spAutoFit/>
          </a:bodyPr>
          <a:lstStyle/>
          <a:p>
            <a:pPr algn="ctr"/>
            <a:r>
              <a:rPr lang="en-US" altLang="zh-TW" sz="6000" spc="300" dirty="0">
                <a:solidFill>
                  <a:prstClr val="black">
                    <a:lumMod val="85000"/>
                    <a:lumOff val="15000"/>
                  </a:prstClr>
                </a:solidFill>
                <a:latin typeface="微軟正黑體" panose="020B0604030504040204" pitchFamily="34" charset="-120"/>
                <a:ea typeface="微軟正黑體" panose="020B0604030504040204" pitchFamily="34" charset="-120"/>
              </a:rPr>
              <a:t>THE</a:t>
            </a:r>
            <a:r>
              <a:rPr lang="zh-TW" altLang="en-US" sz="6000" spc="300" dirty="0">
                <a:solidFill>
                  <a:prstClr val="black">
                    <a:lumMod val="85000"/>
                    <a:lumOff val="15000"/>
                  </a:prstClr>
                </a:solidFill>
                <a:latin typeface="微軟正黑體" panose="020B0604030504040204" pitchFamily="34" charset="-120"/>
                <a:ea typeface="微軟正黑體" panose="020B0604030504040204" pitchFamily="34" charset="-120"/>
              </a:rPr>
              <a:t>   </a:t>
            </a:r>
            <a:r>
              <a:rPr lang="en-US" altLang="zh-TW" sz="6000" spc="300" dirty="0">
                <a:solidFill>
                  <a:prstClr val="black">
                    <a:lumMod val="85000"/>
                    <a:lumOff val="15000"/>
                  </a:prstClr>
                </a:solidFill>
                <a:latin typeface="微軟正黑體" panose="020B0604030504040204" pitchFamily="34" charset="-120"/>
                <a:ea typeface="微軟正黑體" panose="020B0604030504040204" pitchFamily="34" charset="-120"/>
              </a:rPr>
              <a:t>END</a:t>
            </a:r>
            <a:endParaRPr lang="zh-CN" altLang="en-US" sz="6000" spc="300" dirty="0">
              <a:solidFill>
                <a:prstClr val="black">
                  <a:lumMod val="85000"/>
                  <a:lumOff val="15000"/>
                </a:prstClr>
              </a:solidFill>
              <a:latin typeface="微軟正黑體" panose="020B0604030504040204" pitchFamily="34" charset="-120"/>
              <a:ea typeface="微軟正黑體" panose="020B0604030504040204" pitchFamily="34" charset="-120"/>
            </a:endParaRPr>
          </a:p>
        </p:txBody>
      </p:sp>
      <p:grpSp>
        <p:nvGrpSpPr>
          <p:cNvPr id="7" name="组合 13">
            <a:extLst>
              <a:ext uri="{FF2B5EF4-FFF2-40B4-BE49-F238E27FC236}">
                <a16:creationId xmlns:a16="http://schemas.microsoft.com/office/drawing/2014/main" id="{AABC3D2E-69C9-48F9-A9E1-5E5A898AFD8A}"/>
              </a:ext>
            </a:extLst>
          </p:cNvPr>
          <p:cNvGrpSpPr/>
          <p:nvPr/>
        </p:nvGrpSpPr>
        <p:grpSpPr>
          <a:xfrm>
            <a:off x="1796902" y="747113"/>
            <a:ext cx="893623" cy="915795"/>
            <a:chOff x="1796902" y="747113"/>
            <a:chExt cx="893623" cy="915795"/>
          </a:xfrm>
        </p:grpSpPr>
        <p:sp>
          <p:nvSpPr>
            <p:cNvPr id="8"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solidFill>
              <a:srgbClr val="F6B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9" name="直接连接符 2">
              <a:extLst>
                <a:ext uri="{FF2B5EF4-FFF2-40B4-BE49-F238E27FC236}">
                  <a16:creationId xmlns:a16="http://schemas.microsoft.com/office/drawing/2014/main" id="{B69D1C46-ED13-43F4-891B-9CE393538170}"/>
                </a:ext>
              </a:extLst>
            </p:cNvPr>
            <p:cNvCxnSpPr>
              <a:stCxn id="8" idx="2"/>
            </p:cNvCxnSpPr>
            <p:nvPr/>
          </p:nvCxnSpPr>
          <p:spPr>
            <a:xfrm flipH="1" flipV="1">
              <a:off x="1807535" y="1524945"/>
              <a:ext cx="339980" cy="1"/>
            </a:xfrm>
            <a:prstGeom prst="line">
              <a:avLst/>
            </a:prstGeom>
            <a:noFill/>
            <a:ln w="38100" cap="flat" cmpd="sng" algn="ctr">
              <a:solidFill>
                <a:srgbClr val="F6BD2A"/>
              </a:solidFill>
              <a:prstDash val="solid"/>
              <a:miter lim="800000"/>
            </a:ln>
            <a:effectLst/>
          </p:spPr>
        </p:cxnSp>
        <p:cxnSp>
          <p:nvCxnSpPr>
            <p:cNvPr id="10"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noFill/>
            <a:ln w="38100" cap="flat" cmpd="sng" algn="ctr">
              <a:solidFill>
                <a:srgbClr val="F6BD2A"/>
              </a:solidFill>
              <a:prstDash val="solid"/>
              <a:miter lim="800000"/>
            </a:ln>
            <a:effectLst/>
          </p:spPr>
        </p:cxnSp>
        <p:cxnSp>
          <p:nvCxnSpPr>
            <p:cNvPr id="11"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noFill/>
            <a:ln w="38100" cap="flat" cmpd="sng" algn="ctr">
              <a:solidFill>
                <a:srgbClr val="F6BD2A"/>
              </a:solidFill>
              <a:prstDash val="solid"/>
              <a:miter lim="800000"/>
            </a:ln>
            <a:effectLst/>
          </p:spPr>
        </p:cxnSp>
      </p:grpSp>
      <p:grpSp>
        <p:nvGrpSpPr>
          <p:cNvPr id="12" name="组合 14">
            <a:extLst>
              <a:ext uri="{FF2B5EF4-FFF2-40B4-BE49-F238E27FC236}">
                <a16:creationId xmlns:a16="http://schemas.microsoft.com/office/drawing/2014/main" id="{CC446613-31F8-45F1-B47D-1DA573FF617A}"/>
              </a:ext>
            </a:extLst>
          </p:cNvPr>
          <p:cNvGrpSpPr/>
          <p:nvPr/>
        </p:nvGrpSpPr>
        <p:grpSpPr>
          <a:xfrm flipH="1">
            <a:off x="9490842" y="759854"/>
            <a:ext cx="893623" cy="915795"/>
            <a:chOff x="1796902" y="747113"/>
            <a:chExt cx="893623" cy="915795"/>
          </a:xfrm>
        </p:grpSpPr>
        <p:sp>
          <p:nvSpPr>
            <p:cNvPr id="13" name="椭圆 15">
              <a:extLst>
                <a:ext uri="{FF2B5EF4-FFF2-40B4-BE49-F238E27FC236}">
                  <a16:creationId xmlns:a16="http://schemas.microsoft.com/office/drawing/2014/main" id="{90C62C9A-C188-43A4-BEB4-9CC58EC026DB}"/>
                </a:ext>
              </a:extLst>
            </p:cNvPr>
            <p:cNvSpPr/>
            <p:nvPr/>
          </p:nvSpPr>
          <p:spPr>
            <a:xfrm>
              <a:off x="2147515" y="1386983"/>
              <a:ext cx="275925" cy="275925"/>
            </a:xfrm>
            <a:prstGeom prst="ellipse">
              <a:avLst/>
            </a:prstGeom>
            <a:solidFill>
              <a:srgbClr val="F6B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4" name="直接连接符 16">
              <a:extLst>
                <a:ext uri="{FF2B5EF4-FFF2-40B4-BE49-F238E27FC236}">
                  <a16:creationId xmlns:a16="http://schemas.microsoft.com/office/drawing/2014/main" id="{36A0689C-A48B-4D98-B078-393145124D5F}"/>
                </a:ext>
              </a:extLst>
            </p:cNvPr>
            <p:cNvCxnSpPr>
              <a:stCxn id="13" idx="2"/>
            </p:cNvCxnSpPr>
            <p:nvPr/>
          </p:nvCxnSpPr>
          <p:spPr>
            <a:xfrm flipH="1" flipV="1">
              <a:off x="1807535" y="1524945"/>
              <a:ext cx="339980" cy="1"/>
            </a:xfrm>
            <a:prstGeom prst="line">
              <a:avLst/>
            </a:prstGeom>
            <a:noFill/>
            <a:ln w="38100" cap="flat" cmpd="sng" algn="ctr">
              <a:solidFill>
                <a:srgbClr val="F6BD2A"/>
              </a:solidFill>
              <a:prstDash val="solid"/>
              <a:miter lim="800000"/>
            </a:ln>
            <a:effectLst/>
          </p:spPr>
        </p:cxnSp>
        <p:cxnSp>
          <p:nvCxnSpPr>
            <p:cNvPr id="15" name="直接连接符 17">
              <a:extLst>
                <a:ext uri="{FF2B5EF4-FFF2-40B4-BE49-F238E27FC236}">
                  <a16:creationId xmlns:a16="http://schemas.microsoft.com/office/drawing/2014/main" id="{30B548D7-4E99-4EA2-8865-E77D501AD36A}"/>
                </a:ext>
              </a:extLst>
            </p:cNvPr>
            <p:cNvCxnSpPr/>
            <p:nvPr/>
          </p:nvCxnSpPr>
          <p:spPr>
            <a:xfrm flipV="1">
              <a:off x="1818169" y="759854"/>
              <a:ext cx="0" cy="775724"/>
            </a:xfrm>
            <a:prstGeom prst="line">
              <a:avLst/>
            </a:prstGeom>
            <a:noFill/>
            <a:ln w="38100" cap="flat" cmpd="sng" algn="ctr">
              <a:solidFill>
                <a:srgbClr val="F6BD2A"/>
              </a:solidFill>
              <a:prstDash val="solid"/>
              <a:miter lim="800000"/>
            </a:ln>
            <a:effectLst/>
          </p:spPr>
        </p:cxnSp>
        <p:cxnSp>
          <p:nvCxnSpPr>
            <p:cNvPr id="16" name="直接连接符 18">
              <a:extLst>
                <a:ext uri="{FF2B5EF4-FFF2-40B4-BE49-F238E27FC236}">
                  <a16:creationId xmlns:a16="http://schemas.microsoft.com/office/drawing/2014/main" id="{AFD56DAB-9D9C-4B9E-87C7-35AA90ED33C0}"/>
                </a:ext>
              </a:extLst>
            </p:cNvPr>
            <p:cNvCxnSpPr/>
            <p:nvPr/>
          </p:nvCxnSpPr>
          <p:spPr>
            <a:xfrm>
              <a:off x="1796902" y="747113"/>
              <a:ext cx="893623" cy="0"/>
            </a:xfrm>
            <a:prstGeom prst="line">
              <a:avLst/>
            </a:prstGeom>
            <a:noFill/>
            <a:ln w="38100" cap="flat" cmpd="sng" algn="ctr">
              <a:solidFill>
                <a:srgbClr val="F6BD2A"/>
              </a:solidFill>
              <a:prstDash val="solid"/>
              <a:miter lim="800000"/>
            </a:ln>
            <a:effectLst/>
          </p:spPr>
        </p:cxnSp>
      </p:grpSp>
      <p:sp>
        <p:nvSpPr>
          <p:cNvPr id="2" name="投影片編號版面配置區 1">
            <a:extLst>
              <a:ext uri="{FF2B5EF4-FFF2-40B4-BE49-F238E27FC236}">
                <a16:creationId xmlns:a16="http://schemas.microsoft.com/office/drawing/2014/main" id="{6AC00191-CF68-4CBA-9317-EB79BD8BD1E9}"/>
              </a:ext>
            </a:extLst>
          </p:cNvPr>
          <p:cNvSpPr>
            <a:spLocks noGrp="1"/>
          </p:cNvSpPr>
          <p:nvPr>
            <p:ph type="sldNum" sz="quarter" idx="12"/>
          </p:nvPr>
        </p:nvSpPr>
        <p:spPr/>
        <p:txBody>
          <a:bodyPr/>
          <a:lstStyle/>
          <a:p>
            <a:fld id="{290F0D57-3A2D-4C93-94D0-187693FB1C69}" type="slidenum">
              <a:rPr lang="zh-TW" altLang="en-US" smtClean="0"/>
              <a:t>24</a:t>
            </a:fld>
            <a:endParaRPr lang="zh-TW" altLang="en-US"/>
          </a:p>
        </p:txBody>
      </p:sp>
      <p:grpSp>
        <p:nvGrpSpPr>
          <p:cNvPr id="18" name="群組 17">
            <a:extLst>
              <a:ext uri="{FF2B5EF4-FFF2-40B4-BE49-F238E27FC236}">
                <a16:creationId xmlns:a16="http://schemas.microsoft.com/office/drawing/2014/main" id="{2DC5B587-04EF-4298-B433-C76010A4277F}"/>
              </a:ext>
            </a:extLst>
          </p:cNvPr>
          <p:cNvGrpSpPr>
            <a:grpSpLocks noChangeAspect="1"/>
          </p:cNvGrpSpPr>
          <p:nvPr/>
        </p:nvGrpSpPr>
        <p:grpSpPr>
          <a:xfrm>
            <a:off x="9005569" y="2188189"/>
            <a:ext cx="2566347" cy="4081920"/>
            <a:chOff x="8888829" y="1438835"/>
            <a:chExt cx="2679800" cy="4262373"/>
          </a:xfrm>
        </p:grpSpPr>
        <p:pic>
          <p:nvPicPr>
            <p:cNvPr id="19" name="图片 16">
              <a:extLst>
                <a:ext uri="{FF2B5EF4-FFF2-40B4-BE49-F238E27FC236}">
                  <a16:creationId xmlns:a16="http://schemas.microsoft.com/office/drawing/2014/main" id="{E31BDF66-8727-471D-B321-4C95F881E54A}"/>
                </a:ext>
              </a:extLst>
            </p:cNvPr>
            <p:cNvPicPr>
              <a:picLocks noChangeAspect="1"/>
            </p:cNvPicPr>
            <p:nvPr/>
          </p:nvPicPr>
          <p:blipFill rotWithShape="1">
            <a:blip r:embed="rId3"/>
            <a:srcRect t="39565"/>
            <a:stretch/>
          </p:blipFill>
          <p:spPr>
            <a:xfrm>
              <a:off x="8888829" y="3307975"/>
              <a:ext cx="2679800" cy="2393233"/>
            </a:xfrm>
            <a:prstGeom prst="rect">
              <a:avLst/>
            </a:prstGeom>
          </p:spPr>
        </p:pic>
        <p:sp>
          <p:nvSpPr>
            <p:cNvPr id="20" name="雲朵形 19">
              <a:extLst>
                <a:ext uri="{FF2B5EF4-FFF2-40B4-BE49-F238E27FC236}">
                  <a16:creationId xmlns:a16="http://schemas.microsoft.com/office/drawing/2014/main" id="{9A9319F6-C03D-4E6A-8170-F075C0B2EA3E}"/>
                </a:ext>
              </a:extLst>
            </p:cNvPr>
            <p:cNvSpPr/>
            <p:nvPr/>
          </p:nvSpPr>
          <p:spPr>
            <a:xfrm>
              <a:off x="8978152" y="1438835"/>
              <a:ext cx="2384613" cy="1976093"/>
            </a:xfrm>
            <a:prstGeom prst="cloud">
              <a:avLst/>
            </a:prstGeom>
            <a:solidFill>
              <a:srgbClr val="92D050"/>
            </a:solidFill>
            <a:ln w="2857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93460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7">
            <a:extLst>
              <a:ext uri="{FF2B5EF4-FFF2-40B4-BE49-F238E27FC236}">
                <a16:creationId xmlns:a16="http://schemas.microsoft.com/office/drawing/2014/main" id="{4801C9FE-F6FE-45A4-94D0-795FB6A7DF61}"/>
              </a:ext>
            </a:extLst>
          </p:cNvPr>
          <p:cNvGrpSpPr/>
          <p:nvPr/>
        </p:nvGrpSpPr>
        <p:grpSpPr>
          <a:xfrm>
            <a:off x="797445" y="1581721"/>
            <a:ext cx="7644816" cy="159488"/>
            <a:chOff x="-116956" y="1890065"/>
            <a:chExt cx="7644816" cy="159488"/>
          </a:xfrm>
        </p:grpSpPr>
        <p:sp>
          <p:nvSpPr>
            <p:cNvPr id="31" name="椭圆 2">
              <a:extLst>
                <a:ext uri="{FF2B5EF4-FFF2-40B4-BE49-F238E27FC236}">
                  <a16:creationId xmlns:a16="http://schemas.microsoft.com/office/drawing/2014/main" id="{CD842A9C-6A2A-4B26-896C-CF143698A1C2}"/>
                </a:ext>
              </a:extLst>
            </p:cNvPr>
            <p:cNvSpPr/>
            <p:nvPr/>
          </p:nvSpPr>
          <p:spPr>
            <a:xfrm>
              <a:off x="7368372" y="1890065"/>
              <a:ext cx="159488" cy="159488"/>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32" name="直接连接符 3">
              <a:extLst>
                <a:ext uri="{FF2B5EF4-FFF2-40B4-BE49-F238E27FC236}">
                  <a16:creationId xmlns:a16="http://schemas.microsoft.com/office/drawing/2014/main" id="{2626DEBD-57D3-4391-8BDD-11F7C8FB4AE5}"/>
                </a:ext>
              </a:extLst>
            </p:cNvPr>
            <p:cNvCxnSpPr>
              <a:cxnSpLocks/>
              <a:endCxn id="33" idx="6"/>
            </p:cNvCxnSpPr>
            <p:nvPr/>
          </p:nvCxnSpPr>
          <p:spPr>
            <a:xfrm flipH="1">
              <a:off x="42532" y="1969809"/>
              <a:ext cx="7325842" cy="0"/>
            </a:xfrm>
            <a:prstGeom prst="line">
              <a:avLst/>
            </a:prstGeom>
            <a:noFill/>
            <a:ln w="38100" cap="flat" cmpd="sng" algn="ctr">
              <a:solidFill>
                <a:srgbClr val="E1AD58"/>
              </a:solidFill>
              <a:prstDash val="solid"/>
              <a:miter lim="800000"/>
            </a:ln>
            <a:effectLst/>
          </p:spPr>
        </p:cxnSp>
        <p:sp>
          <p:nvSpPr>
            <p:cNvPr id="33" name="椭圆 4">
              <a:extLst>
                <a:ext uri="{FF2B5EF4-FFF2-40B4-BE49-F238E27FC236}">
                  <a16:creationId xmlns:a16="http://schemas.microsoft.com/office/drawing/2014/main" id="{0FA469B3-EE68-4703-8090-3731DB82CFA3}"/>
                </a:ext>
              </a:extLst>
            </p:cNvPr>
            <p:cNvSpPr/>
            <p:nvPr/>
          </p:nvSpPr>
          <p:spPr>
            <a:xfrm>
              <a:off x="-116956" y="1890065"/>
              <a:ext cx="159488" cy="159488"/>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grpSp>
      <p:grpSp>
        <p:nvGrpSpPr>
          <p:cNvPr id="34" name="组合 8">
            <a:extLst>
              <a:ext uri="{FF2B5EF4-FFF2-40B4-BE49-F238E27FC236}">
                <a16:creationId xmlns:a16="http://schemas.microsoft.com/office/drawing/2014/main" id="{4A71B9C9-03F9-4F73-8A02-7B95AAE2D39A}"/>
              </a:ext>
            </a:extLst>
          </p:cNvPr>
          <p:cNvGrpSpPr/>
          <p:nvPr/>
        </p:nvGrpSpPr>
        <p:grpSpPr>
          <a:xfrm>
            <a:off x="797446" y="3158883"/>
            <a:ext cx="7644816" cy="159488"/>
            <a:chOff x="-116956" y="1890065"/>
            <a:chExt cx="7644816" cy="159488"/>
          </a:xfrm>
        </p:grpSpPr>
        <p:sp>
          <p:nvSpPr>
            <p:cNvPr id="35" name="椭圆 9">
              <a:extLst>
                <a:ext uri="{FF2B5EF4-FFF2-40B4-BE49-F238E27FC236}">
                  <a16:creationId xmlns:a16="http://schemas.microsoft.com/office/drawing/2014/main" id="{51ACEED7-4DB5-4816-AB21-2B1FDCE3D6F5}"/>
                </a:ext>
              </a:extLst>
            </p:cNvPr>
            <p:cNvSpPr/>
            <p:nvPr/>
          </p:nvSpPr>
          <p:spPr>
            <a:xfrm>
              <a:off x="7368372" y="1890065"/>
              <a:ext cx="159488" cy="159488"/>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36" name="直接连接符 10">
              <a:extLst>
                <a:ext uri="{FF2B5EF4-FFF2-40B4-BE49-F238E27FC236}">
                  <a16:creationId xmlns:a16="http://schemas.microsoft.com/office/drawing/2014/main" id="{BE6F1743-6BCA-46A6-8682-AF93936470E5}"/>
                </a:ext>
              </a:extLst>
            </p:cNvPr>
            <p:cNvCxnSpPr>
              <a:cxnSpLocks/>
              <a:endCxn id="37" idx="6"/>
            </p:cNvCxnSpPr>
            <p:nvPr/>
          </p:nvCxnSpPr>
          <p:spPr>
            <a:xfrm flipH="1">
              <a:off x="42532" y="1969809"/>
              <a:ext cx="7325842" cy="0"/>
            </a:xfrm>
            <a:prstGeom prst="line">
              <a:avLst/>
            </a:prstGeom>
            <a:noFill/>
            <a:ln w="38100" cap="flat" cmpd="sng" algn="ctr">
              <a:solidFill>
                <a:srgbClr val="E1AD58"/>
              </a:solidFill>
              <a:prstDash val="solid"/>
              <a:miter lim="800000"/>
            </a:ln>
            <a:effectLst/>
          </p:spPr>
        </p:cxnSp>
        <p:sp>
          <p:nvSpPr>
            <p:cNvPr id="37" name="椭圆 11">
              <a:extLst>
                <a:ext uri="{FF2B5EF4-FFF2-40B4-BE49-F238E27FC236}">
                  <a16:creationId xmlns:a16="http://schemas.microsoft.com/office/drawing/2014/main" id="{E357C5C4-01AA-45E2-A068-B2D9712ACEC4}"/>
                </a:ext>
              </a:extLst>
            </p:cNvPr>
            <p:cNvSpPr/>
            <p:nvPr/>
          </p:nvSpPr>
          <p:spPr>
            <a:xfrm>
              <a:off x="-116956" y="1890065"/>
              <a:ext cx="159488" cy="159488"/>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grpSp>
      <p:sp>
        <p:nvSpPr>
          <p:cNvPr id="38" name="文本框 12">
            <a:extLst>
              <a:ext uri="{FF2B5EF4-FFF2-40B4-BE49-F238E27FC236}">
                <a16:creationId xmlns:a16="http://schemas.microsoft.com/office/drawing/2014/main" id="{5C4A715D-B9F1-4496-BAE2-F47FE0B8DEE1}"/>
              </a:ext>
            </a:extLst>
          </p:cNvPr>
          <p:cNvSpPr txBox="1"/>
          <p:nvPr/>
        </p:nvSpPr>
        <p:spPr>
          <a:xfrm>
            <a:off x="4027013" y="2032004"/>
            <a:ext cx="2800767" cy="830997"/>
          </a:xfrm>
          <a:prstGeom prst="rect">
            <a:avLst/>
          </a:prstGeom>
          <a:noFill/>
        </p:spPr>
        <p:txBody>
          <a:bodyPr wrap="none" rtlCol="0">
            <a:spAutoFit/>
          </a:bodyPr>
          <a:lstStyle/>
          <a:p>
            <a:pPr algn="ctr"/>
            <a:r>
              <a:rPr lang="zh-TW" altLang="en-US" sz="4800" spc="300" dirty="0">
                <a:solidFill>
                  <a:prstClr val="black">
                    <a:lumMod val="85000"/>
                    <a:lumOff val="15000"/>
                  </a:prstClr>
                </a:solidFill>
                <a:latin typeface="微軟正黑體" panose="020B0604030504040204" pitchFamily="34" charset="-120"/>
                <a:ea typeface="微軟正黑體" panose="020B0604030504040204" pitchFamily="34" charset="-120"/>
              </a:rPr>
              <a:t>研究動機</a:t>
            </a:r>
          </a:p>
        </p:txBody>
      </p:sp>
      <p:sp>
        <p:nvSpPr>
          <p:cNvPr id="39" name="文本框 13">
            <a:extLst>
              <a:ext uri="{FF2B5EF4-FFF2-40B4-BE49-F238E27FC236}">
                <a16:creationId xmlns:a16="http://schemas.microsoft.com/office/drawing/2014/main" id="{9E6D9F82-59FB-4F0D-9F62-D7C04CA515C3}"/>
              </a:ext>
            </a:extLst>
          </p:cNvPr>
          <p:cNvSpPr txBox="1"/>
          <p:nvPr/>
        </p:nvSpPr>
        <p:spPr>
          <a:xfrm>
            <a:off x="1446527" y="1889752"/>
            <a:ext cx="1479892" cy="1200329"/>
          </a:xfrm>
          <a:prstGeom prst="rect">
            <a:avLst/>
          </a:prstGeom>
          <a:noFill/>
        </p:spPr>
        <p:txBody>
          <a:bodyPr wrap="none" rtlCol="0">
            <a:spAutoFit/>
          </a:bodyPr>
          <a:lstStyle/>
          <a:p>
            <a:r>
              <a:rPr lang="en-US" altLang="zh-CN" sz="7200" spc="300" dirty="0">
                <a:solidFill>
                  <a:srgbClr val="E1AD58"/>
                </a:solidFill>
                <a:latin typeface="汉仪雅酷黑W" panose="00020600040101010101" pitchFamily="18" charset="-122"/>
                <a:ea typeface="汉仪雅酷黑W" panose="00020600040101010101" pitchFamily="18" charset="-122"/>
              </a:rPr>
              <a:t>01</a:t>
            </a:r>
            <a:endParaRPr lang="zh-CN" altLang="en-US" sz="7200" spc="300" dirty="0">
              <a:solidFill>
                <a:srgbClr val="E1AD58"/>
              </a:solidFill>
              <a:latin typeface="汉仪雅酷黑W" panose="00020600040101010101" pitchFamily="18" charset="-122"/>
              <a:ea typeface="汉仪雅酷黑W" panose="00020600040101010101" pitchFamily="18" charset="-122"/>
            </a:endParaRPr>
          </a:p>
        </p:txBody>
      </p:sp>
      <p:sp>
        <p:nvSpPr>
          <p:cNvPr id="40" name="矩形 39">
            <a:extLst>
              <a:ext uri="{FF2B5EF4-FFF2-40B4-BE49-F238E27FC236}">
                <a16:creationId xmlns:a16="http://schemas.microsoft.com/office/drawing/2014/main" id="{649BBB75-C189-49C1-B307-822BA77B5E9F}"/>
              </a:ext>
            </a:extLst>
          </p:cNvPr>
          <p:cNvSpPr/>
          <p:nvPr/>
        </p:nvSpPr>
        <p:spPr>
          <a:xfrm>
            <a:off x="1562987" y="0"/>
            <a:ext cx="1988288" cy="1648869"/>
          </a:xfrm>
          <a:prstGeom prst="rect">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41" name="矩形 40">
            <a:extLst>
              <a:ext uri="{FF2B5EF4-FFF2-40B4-BE49-F238E27FC236}">
                <a16:creationId xmlns:a16="http://schemas.microsoft.com/office/drawing/2014/main" id="{57F5E9AB-94BB-44F9-AB43-1D0B2590B2A3}"/>
              </a:ext>
            </a:extLst>
          </p:cNvPr>
          <p:cNvSpPr/>
          <p:nvPr/>
        </p:nvSpPr>
        <p:spPr>
          <a:xfrm>
            <a:off x="1593113" y="3226030"/>
            <a:ext cx="1988288" cy="3631970"/>
          </a:xfrm>
          <a:prstGeom prst="rect">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pic>
        <p:nvPicPr>
          <p:cNvPr id="42" name="图片 16">
            <a:extLst>
              <a:ext uri="{FF2B5EF4-FFF2-40B4-BE49-F238E27FC236}">
                <a16:creationId xmlns:a16="http://schemas.microsoft.com/office/drawing/2014/main" id="{0F9A4361-EC87-47DE-93C0-7EF238A53DB2}"/>
              </a:ext>
            </a:extLst>
          </p:cNvPr>
          <p:cNvPicPr>
            <a:picLocks noChangeAspect="1"/>
          </p:cNvPicPr>
          <p:nvPr/>
        </p:nvPicPr>
        <p:blipFill>
          <a:blip r:embed="rId2"/>
          <a:stretch>
            <a:fillRect/>
          </a:stretch>
        </p:blipFill>
        <p:spPr>
          <a:xfrm>
            <a:off x="8888829" y="1741209"/>
            <a:ext cx="2679800" cy="3960000"/>
          </a:xfrm>
          <a:prstGeom prst="rect">
            <a:avLst/>
          </a:prstGeom>
        </p:spPr>
      </p:pic>
      <p:sp>
        <p:nvSpPr>
          <p:cNvPr id="2" name="投影片編號版面配置區 1">
            <a:extLst>
              <a:ext uri="{FF2B5EF4-FFF2-40B4-BE49-F238E27FC236}">
                <a16:creationId xmlns:a16="http://schemas.microsoft.com/office/drawing/2014/main" id="{A6068479-752F-49C3-A5C8-5022102E0813}"/>
              </a:ext>
            </a:extLst>
          </p:cNvPr>
          <p:cNvSpPr>
            <a:spLocks noGrp="1"/>
          </p:cNvSpPr>
          <p:nvPr>
            <p:ph type="sldNum" sz="quarter" idx="12"/>
          </p:nvPr>
        </p:nvSpPr>
        <p:spPr/>
        <p:txBody>
          <a:bodyPr/>
          <a:lstStyle/>
          <a:p>
            <a:fld id="{290F0D57-3A2D-4C93-94D0-187693FB1C69}" type="slidenum">
              <a:rPr lang="zh-TW" altLang="en-US" smtClean="0"/>
              <a:t>3</a:t>
            </a:fld>
            <a:endParaRPr lang="zh-TW" altLang="en-US"/>
          </a:p>
        </p:txBody>
      </p:sp>
      <p:sp>
        <p:nvSpPr>
          <p:cNvPr id="16" name="日期版面配置區 11">
            <a:extLst>
              <a:ext uri="{FF2B5EF4-FFF2-40B4-BE49-F238E27FC236}">
                <a16:creationId xmlns:a16="http://schemas.microsoft.com/office/drawing/2014/main" id="{243389F7-9875-4DA3-81A4-6A0A347C191D}"/>
              </a:ext>
            </a:extLst>
          </p:cNvPr>
          <p:cNvSpPr>
            <a:spLocks noGrp="1"/>
          </p:cNvSpPr>
          <p:nvPr>
            <p:ph type="dt" sz="half" idx="10"/>
          </p:nvPr>
        </p:nvSpPr>
        <p:spPr>
          <a:xfrm>
            <a:off x="8347674" y="5852200"/>
            <a:ext cx="3762110" cy="535721"/>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zh-TW" altLang="en-US" sz="2400" dirty="0">
                <a:ln w="0"/>
                <a:effectLst>
                  <a:outerShdw blurRad="38100" dist="19050" dir="2700000" algn="tl" rotWithShape="0">
                    <a:schemeClr val="dk1">
                      <a:alpha val="40000"/>
                    </a:schemeClr>
                  </a:outerShdw>
                </a:effectLst>
              </a:rPr>
              <a:t>報告人：</a:t>
            </a:r>
            <a:r>
              <a:rPr lang="en-US" altLang="zh-TW" sz="2400" dirty="0">
                <a:ln w="0"/>
                <a:effectLst>
                  <a:outerShdw blurRad="38100" dist="19050" dir="2700000" algn="tl" rotWithShape="0">
                    <a:schemeClr val="dk1">
                      <a:alpha val="40000"/>
                    </a:schemeClr>
                  </a:outerShdw>
                </a:effectLst>
              </a:rPr>
              <a:t>N1076411 </a:t>
            </a:r>
            <a:r>
              <a:rPr lang="zh-TW" altLang="en-US" sz="2400" dirty="0">
                <a:ln w="0"/>
                <a:effectLst>
                  <a:outerShdw blurRad="38100" dist="19050" dir="2700000" algn="tl" rotWithShape="0">
                    <a:schemeClr val="dk1">
                      <a:alpha val="40000"/>
                    </a:schemeClr>
                  </a:outerShdw>
                </a:effectLst>
              </a:rPr>
              <a:t>康博閎</a:t>
            </a:r>
          </a:p>
        </p:txBody>
      </p:sp>
    </p:spTree>
    <p:extLst>
      <p:ext uri="{BB962C8B-B14F-4D97-AF65-F5344CB8AC3E}">
        <p14:creationId xmlns:p14="http://schemas.microsoft.com/office/powerpoint/2010/main" val="406900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E1AD58"/>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5234224" y="689066"/>
            <a:ext cx="1723549" cy="553998"/>
          </a:xfrm>
          <a:prstGeom prst="rect">
            <a:avLst/>
          </a:prstGeom>
          <a:noFill/>
        </p:spPr>
        <p:txBody>
          <a:bodyPr wrap="non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超高齡化</a:t>
            </a:r>
            <a:endParaRPr lang="zh-CN" altLang="en-US" sz="30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E1AD58"/>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3" name="矩形 12"/>
          <p:cNvSpPr/>
          <p:nvPr/>
        </p:nvSpPr>
        <p:spPr>
          <a:xfrm>
            <a:off x="-163607" y="6484701"/>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6E9FE3F9-0653-478A-A035-44A79857D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6772" y="1434773"/>
            <a:ext cx="9957718" cy="4457108"/>
          </a:xfrm>
          <a:prstGeom prst="rect">
            <a:avLst/>
          </a:prstGeom>
        </p:spPr>
      </p:pic>
      <p:sp>
        <p:nvSpPr>
          <p:cNvPr id="2" name="投影片編號版面配置區 1">
            <a:extLst>
              <a:ext uri="{FF2B5EF4-FFF2-40B4-BE49-F238E27FC236}">
                <a16:creationId xmlns:a16="http://schemas.microsoft.com/office/drawing/2014/main" id="{899E51C6-0755-4489-B682-FCC8F0F1DA33}"/>
              </a:ext>
            </a:extLst>
          </p:cNvPr>
          <p:cNvSpPr>
            <a:spLocks noGrp="1"/>
          </p:cNvSpPr>
          <p:nvPr>
            <p:ph type="sldNum" sz="quarter" idx="12"/>
          </p:nvPr>
        </p:nvSpPr>
        <p:spPr/>
        <p:txBody>
          <a:bodyPr/>
          <a:lstStyle/>
          <a:p>
            <a:fld id="{290F0D57-3A2D-4C93-94D0-187693FB1C69}" type="slidenum">
              <a:rPr lang="zh-TW" altLang="en-US" smtClean="0"/>
              <a:t>4</a:t>
            </a:fld>
            <a:endParaRPr lang="zh-TW" altLang="en-US" dirty="0"/>
          </a:p>
        </p:txBody>
      </p:sp>
      <p:sp>
        <p:nvSpPr>
          <p:cNvPr id="17" name="文字方塊 16">
            <a:extLst>
              <a:ext uri="{FF2B5EF4-FFF2-40B4-BE49-F238E27FC236}">
                <a16:creationId xmlns:a16="http://schemas.microsoft.com/office/drawing/2014/main" id="{78225150-EAF6-431B-AC1C-8315755F6C15}"/>
              </a:ext>
            </a:extLst>
          </p:cNvPr>
          <p:cNvSpPr txBox="1"/>
          <p:nvPr/>
        </p:nvSpPr>
        <p:spPr>
          <a:xfrm>
            <a:off x="2001753" y="5984268"/>
            <a:ext cx="8667757" cy="369332"/>
          </a:xfrm>
          <a:prstGeom prst="rect">
            <a:avLst/>
          </a:prstGeom>
          <a:noFill/>
        </p:spPr>
        <p:txBody>
          <a:bodyPr wrap="none" rtlCol="0">
            <a:spAutoFit/>
          </a:bodyPr>
          <a:lstStyle/>
          <a:p>
            <a:r>
              <a:rPr lang="zh-TW" altLang="en-US" dirty="0">
                <a:latin typeface="Times New Roman" panose="02020603050405020304" pitchFamily="18" charset="0"/>
                <a:ea typeface="微軟正黑體" panose="020B0604030504040204" pitchFamily="34" charset="-120"/>
              </a:rPr>
              <a:t>資料來源：國家發展委員會「中華民國人口推估（</a:t>
            </a:r>
            <a:r>
              <a:rPr lang="en-US" altLang="zh-TW" dirty="0">
                <a:latin typeface="Times New Roman" panose="02020603050405020304" pitchFamily="18" charset="0"/>
                <a:ea typeface="微軟正黑體" panose="020B0604030504040204" pitchFamily="34" charset="-120"/>
              </a:rPr>
              <a:t>2020</a:t>
            </a:r>
            <a:r>
              <a:rPr lang="zh-TW" altLang="en-US" dirty="0">
                <a:latin typeface="Times New Roman" panose="02020603050405020304" pitchFamily="18" charset="0"/>
                <a:ea typeface="微軟正黑體" panose="020B0604030504040204" pitchFamily="34" charset="-120"/>
              </a:rPr>
              <a:t>至</a:t>
            </a:r>
            <a:r>
              <a:rPr lang="en-US" altLang="zh-TW" dirty="0">
                <a:latin typeface="Times New Roman" panose="02020603050405020304" pitchFamily="18" charset="0"/>
                <a:ea typeface="微軟正黑體" panose="020B0604030504040204" pitchFamily="34" charset="-120"/>
              </a:rPr>
              <a:t>2070</a:t>
            </a:r>
            <a:r>
              <a:rPr lang="zh-TW" altLang="en-US" dirty="0">
                <a:latin typeface="Times New Roman" panose="02020603050405020304" pitchFamily="18" charset="0"/>
                <a:ea typeface="微軟正黑體" panose="020B0604030504040204" pitchFamily="34" charset="-120"/>
              </a:rPr>
              <a:t>年）」，</a:t>
            </a:r>
            <a:r>
              <a:rPr lang="en-US" altLang="zh-TW" dirty="0">
                <a:latin typeface="Times New Roman" panose="02020603050405020304" pitchFamily="18" charset="0"/>
                <a:ea typeface="微軟正黑體" panose="020B0604030504040204" pitchFamily="34" charset="-120"/>
              </a:rPr>
              <a:t>2020</a:t>
            </a:r>
            <a:r>
              <a:rPr lang="zh-TW" altLang="en-US" dirty="0">
                <a:latin typeface="Times New Roman" panose="02020603050405020304" pitchFamily="18" charset="0"/>
                <a:ea typeface="微軟正黑體" panose="020B0604030504040204" pitchFamily="34" charset="-120"/>
              </a:rPr>
              <a:t>年</a:t>
            </a:r>
            <a:r>
              <a:rPr lang="en-US" altLang="zh-TW" dirty="0">
                <a:latin typeface="Times New Roman" panose="02020603050405020304" pitchFamily="18" charset="0"/>
                <a:ea typeface="微軟正黑體" panose="020B0604030504040204" pitchFamily="34" charset="-120"/>
              </a:rPr>
              <a:t>8</a:t>
            </a:r>
            <a:r>
              <a:rPr lang="zh-TW" altLang="en-US" dirty="0">
                <a:latin typeface="Times New Roman" panose="02020603050405020304" pitchFamily="18" charset="0"/>
                <a:ea typeface="微軟正黑體" panose="020B0604030504040204" pitchFamily="34" charset="-120"/>
              </a:rPr>
              <a:t>月。</a:t>
            </a:r>
          </a:p>
        </p:txBody>
      </p:sp>
      <p:sp>
        <p:nvSpPr>
          <p:cNvPr id="12" name="日期版面配置區 11">
            <a:extLst>
              <a:ext uri="{FF2B5EF4-FFF2-40B4-BE49-F238E27FC236}">
                <a16:creationId xmlns:a16="http://schemas.microsoft.com/office/drawing/2014/main" id="{8DE81386-E98C-4188-8096-88763198AE47}"/>
              </a:ext>
            </a:extLst>
          </p:cNvPr>
          <p:cNvSpPr>
            <a:spLocks noGrp="1"/>
          </p:cNvSpPr>
          <p:nvPr>
            <p:ph type="dt" sz="half" idx="10"/>
          </p:nvPr>
        </p:nvSpPr>
        <p:spPr/>
        <p:txBody>
          <a:bodyPr/>
          <a:lstStyle/>
          <a:p>
            <a:r>
              <a:rPr lang="zh-TW" altLang="en-US" dirty="0"/>
              <a:t>報告人：</a:t>
            </a:r>
            <a:r>
              <a:rPr lang="en-US" altLang="zh-TW" dirty="0"/>
              <a:t>N1076411 </a:t>
            </a:r>
            <a:r>
              <a:rPr lang="zh-TW" altLang="en-US" dirty="0"/>
              <a:t>康博閎</a:t>
            </a:r>
          </a:p>
        </p:txBody>
      </p:sp>
    </p:spTree>
    <p:extLst>
      <p:ext uri="{BB962C8B-B14F-4D97-AF65-F5344CB8AC3E}">
        <p14:creationId xmlns:p14="http://schemas.microsoft.com/office/powerpoint/2010/main" val="3170816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364421" y="1442348"/>
            <a:ext cx="9460101" cy="1798392"/>
          </a:xfrm>
        </p:spPr>
        <p:txBody>
          <a:bodyPr>
            <a:normAutofit/>
          </a:bodyPr>
          <a:lstStyle/>
          <a:p>
            <a:pPr marL="0" indent="457200">
              <a:buNone/>
            </a:pPr>
            <a:r>
              <a:rPr lang="zh-TW" altLang="en-US" dirty="0"/>
              <a:t>當銀髮族產生跌倒後往往會產生更多耗費國家與社會醫療資源的問題。</a:t>
            </a:r>
            <a:endParaRPr lang="en-US" altLang="zh-TW" dirty="0"/>
          </a:p>
          <a:p>
            <a:pPr marL="0" indent="457200">
              <a:buNone/>
            </a:pPr>
            <a:r>
              <a:rPr lang="zh-TW" altLang="en-US" dirty="0"/>
              <a:t>而</a:t>
            </a:r>
            <a:r>
              <a:rPr lang="zh-TW" altLang="en-US" b="1" dirty="0"/>
              <a:t>下肢運動能力的衰退</a:t>
            </a:r>
            <a:r>
              <a:rPr lang="zh-TW" altLang="en-US" dirty="0"/>
              <a:t>和銀髮族</a:t>
            </a:r>
            <a:r>
              <a:rPr lang="zh-TW" altLang="en-US" b="1" dirty="0"/>
              <a:t>容易產生跌倒</a:t>
            </a:r>
            <a:r>
              <a:rPr lang="zh-TW" altLang="en-US" dirty="0"/>
              <a:t>是有關連性的。</a:t>
            </a:r>
          </a:p>
        </p:txBody>
      </p:sp>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E1AD58"/>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4464784" y="689066"/>
            <a:ext cx="3262432" cy="553998"/>
          </a:xfrm>
          <a:prstGeom prst="rect">
            <a:avLst/>
          </a:prstGeom>
          <a:noFill/>
        </p:spPr>
        <p:txBody>
          <a:bodyPr wrap="non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銀髮族跌倒嚴重性</a:t>
            </a:r>
            <a:endParaRPr lang="zh-CN" altLang="en-US" sz="30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E1AD58"/>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3" name="矩形 12"/>
          <p:cNvSpPr/>
          <p:nvPr/>
        </p:nvSpPr>
        <p:spPr>
          <a:xfrm>
            <a:off x="-163607" y="6484701"/>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C47D4C12-CEB2-472C-B59C-90FE7D643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382" y="3429000"/>
            <a:ext cx="3835916" cy="2508549"/>
          </a:xfrm>
          <a:prstGeom prst="rect">
            <a:avLst/>
          </a:prstGeom>
        </p:spPr>
      </p:pic>
      <p:sp>
        <p:nvSpPr>
          <p:cNvPr id="2" name="投影片編號版面配置區 1">
            <a:extLst>
              <a:ext uri="{FF2B5EF4-FFF2-40B4-BE49-F238E27FC236}">
                <a16:creationId xmlns:a16="http://schemas.microsoft.com/office/drawing/2014/main" id="{E4A1093E-FCFA-4FD3-B8A1-FEB2ABB17838}"/>
              </a:ext>
            </a:extLst>
          </p:cNvPr>
          <p:cNvSpPr>
            <a:spLocks noGrp="1"/>
          </p:cNvSpPr>
          <p:nvPr>
            <p:ph type="sldNum" sz="quarter" idx="12"/>
          </p:nvPr>
        </p:nvSpPr>
        <p:spPr/>
        <p:txBody>
          <a:bodyPr/>
          <a:lstStyle/>
          <a:p>
            <a:fld id="{290F0D57-3A2D-4C93-94D0-187693FB1C69}" type="slidenum">
              <a:rPr lang="zh-TW" altLang="en-US" smtClean="0"/>
              <a:t>5</a:t>
            </a:fld>
            <a:endParaRPr lang="zh-TW" altLang="en-US"/>
          </a:p>
        </p:txBody>
      </p:sp>
      <p:pic>
        <p:nvPicPr>
          <p:cNvPr id="19" name="圖片 18" descr="一張含有 向量圖形 的圖片&#10;&#10;自動產生的描述">
            <a:extLst>
              <a:ext uri="{FF2B5EF4-FFF2-40B4-BE49-F238E27FC236}">
                <a16:creationId xmlns:a16="http://schemas.microsoft.com/office/drawing/2014/main" id="{A276C059-0CCB-4AC2-852F-F69813830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468" y="3530542"/>
            <a:ext cx="2974042" cy="2360351"/>
          </a:xfrm>
          <a:prstGeom prst="rect">
            <a:avLst/>
          </a:prstGeom>
        </p:spPr>
      </p:pic>
      <p:sp>
        <p:nvSpPr>
          <p:cNvPr id="16" name="日期版面配置區 15">
            <a:extLst>
              <a:ext uri="{FF2B5EF4-FFF2-40B4-BE49-F238E27FC236}">
                <a16:creationId xmlns:a16="http://schemas.microsoft.com/office/drawing/2014/main" id="{FA7233EA-8212-435F-B17E-6F781406F471}"/>
              </a:ext>
            </a:extLst>
          </p:cNvPr>
          <p:cNvSpPr>
            <a:spLocks noGrp="1"/>
          </p:cNvSpPr>
          <p:nvPr>
            <p:ph type="dt" sz="half" idx="10"/>
          </p:nvPr>
        </p:nvSpPr>
        <p:spPr/>
        <p:txBody>
          <a:bodyPr/>
          <a:lstStyle/>
          <a:p>
            <a:r>
              <a:rPr lang="zh-TW" altLang="en-US" dirty="0"/>
              <a:t>報告人：</a:t>
            </a:r>
            <a:r>
              <a:rPr lang="en-US" altLang="zh-TW" dirty="0"/>
              <a:t>N1076411 </a:t>
            </a:r>
            <a:r>
              <a:rPr lang="zh-TW" altLang="en-US" dirty="0"/>
              <a:t>康博閎</a:t>
            </a:r>
          </a:p>
        </p:txBody>
      </p:sp>
    </p:spTree>
    <p:extLst>
      <p:ext uri="{BB962C8B-B14F-4D97-AF65-F5344CB8AC3E}">
        <p14:creationId xmlns:p14="http://schemas.microsoft.com/office/powerpoint/2010/main" val="168292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E1AD58"/>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4464784" y="689066"/>
            <a:ext cx="3262432" cy="553998"/>
          </a:xfrm>
          <a:prstGeom prst="rect">
            <a:avLst/>
          </a:prstGeom>
          <a:noFill/>
        </p:spPr>
        <p:txBody>
          <a:bodyPr wrap="squar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銀髮族跌倒嚴重性</a:t>
            </a: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E1AD58"/>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3" name="矩形 12"/>
          <p:cNvSpPr/>
          <p:nvPr/>
        </p:nvSpPr>
        <p:spPr>
          <a:xfrm>
            <a:off x="-163607" y="6484701"/>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E4A1093E-FCFA-4FD3-B8A1-FEB2ABB17838}"/>
              </a:ext>
            </a:extLst>
          </p:cNvPr>
          <p:cNvSpPr>
            <a:spLocks noGrp="1"/>
          </p:cNvSpPr>
          <p:nvPr>
            <p:ph type="sldNum" sz="quarter" idx="12"/>
          </p:nvPr>
        </p:nvSpPr>
        <p:spPr/>
        <p:txBody>
          <a:bodyPr/>
          <a:lstStyle/>
          <a:p>
            <a:fld id="{290F0D57-3A2D-4C93-94D0-187693FB1C69}" type="slidenum">
              <a:rPr lang="zh-TW" altLang="en-US" smtClean="0"/>
              <a:t>6</a:t>
            </a:fld>
            <a:endParaRPr lang="zh-TW" altLang="en-US"/>
          </a:p>
        </p:txBody>
      </p:sp>
      <p:pic>
        <p:nvPicPr>
          <p:cNvPr id="17" name="圖片 16">
            <a:extLst>
              <a:ext uri="{FF2B5EF4-FFF2-40B4-BE49-F238E27FC236}">
                <a16:creationId xmlns:a16="http://schemas.microsoft.com/office/drawing/2014/main" id="{94F79896-2A11-42BB-AA12-6D6F9B8C6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894" y="1561751"/>
            <a:ext cx="6867867" cy="4120720"/>
          </a:xfrm>
          <a:prstGeom prst="rect">
            <a:avLst/>
          </a:prstGeom>
        </p:spPr>
      </p:pic>
      <p:pic>
        <p:nvPicPr>
          <p:cNvPr id="16" name="圖片 15" descr="一張含有 文字 的圖片&#10;&#10;自動產生的描述">
            <a:extLst>
              <a:ext uri="{FF2B5EF4-FFF2-40B4-BE49-F238E27FC236}">
                <a16:creationId xmlns:a16="http://schemas.microsoft.com/office/drawing/2014/main" id="{08DACF5A-BEE3-443D-9BBF-B6B05A98B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409" y="1828606"/>
            <a:ext cx="3608683" cy="2702502"/>
          </a:xfrm>
          <a:prstGeom prst="rect">
            <a:avLst/>
          </a:prstGeom>
        </p:spPr>
      </p:pic>
      <p:sp>
        <p:nvSpPr>
          <p:cNvPr id="18" name="文字方塊 17">
            <a:extLst>
              <a:ext uri="{FF2B5EF4-FFF2-40B4-BE49-F238E27FC236}">
                <a16:creationId xmlns:a16="http://schemas.microsoft.com/office/drawing/2014/main" id="{1BE18FFA-8C64-469A-A42A-EEA42D1C7123}"/>
              </a:ext>
            </a:extLst>
          </p:cNvPr>
          <p:cNvSpPr txBox="1"/>
          <p:nvPr/>
        </p:nvSpPr>
        <p:spPr>
          <a:xfrm>
            <a:off x="4598894" y="5830217"/>
            <a:ext cx="5535490" cy="584775"/>
          </a:xfrm>
          <a:prstGeom prst="rect">
            <a:avLst/>
          </a:prstGeom>
          <a:noFill/>
        </p:spPr>
        <p:txBody>
          <a:bodyPr wrap="none" rtlCol="0">
            <a:spAutoFit/>
          </a:bodyPr>
          <a:lstStyle/>
          <a:p>
            <a:r>
              <a:rPr lang="en-US" altLang="zh-TW" dirty="0">
                <a:latin typeface="Times New Roman" panose="02020603050405020304" pitchFamily="18" charset="0"/>
                <a:ea typeface="微軟正黑體" panose="020B0604030504040204" pitchFamily="34" charset="-120"/>
              </a:rPr>
              <a:t>2020</a:t>
            </a:r>
            <a:r>
              <a:rPr lang="zh-TW" altLang="en-US" dirty="0">
                <a:latin typeface="Times New Roman" panose="02020603050405020304" pitchFamily="18" charset="0"/>
                <a:ea typeface="微軟正黑體" panose="020B0604030504040204" pitchFamily="34" charset="-120"/>
              </a:rPr>
              <a:t>年因跌倒死亡年齡比例圖</a:t>
            </a:r>
            <a:endParaRPr lang="en-US" altLang="zh-TW" dirty="0">
              <a:latin typeface="Times New Roman" panose="02020603050405020304" pitchFamily="18" charset="0"/>
              <a:ea typeface="微軟正黑體" panose="020B0604030504040204" pitchFamily="34" charset="-120"/>
            </a:endParaRPr>
          </a:p>
          <a:p>
            <a:r>
              <a:rPr lang="zh-TW" altLang="en-US" sz="1400" dirty="0">
                <a:latin typeface="Times New Roman" panose="02020603050405020304" pitchFamily="18" charset="0"/>
                <a:ea typeface="微軟正黑體" panose="020B0604030504040204" pitchFamily="34" charset="-120"/>
              </a:rPr>
              <a:t>（資料來源 </a:t>
            </a:r>
            <a:r>
              <a:rPr lang="en-US" altLang="zh-TW" sz="1400" dirty="0">
                <a:latin typeface="Times New Roman" panose="02020603050405020304" pitchFamily="18" charset="0"/>
                <a:ea typeface="微軟正黑體" panose="020B0604030504040204" pitchFamily="34" charset="-120"/>
              </a:rPr>
              <a:t>/ </a:t>
            </a:r>
            <a:r>
              <a:rPr lang="zh-TW" altLang="en-US" sz="1400" dirty="0">
                <a:latin typeface="Times New Roman" panose="02020603050405020304" pitchFamily="18" charset="0"/>
                <a:ea typeface="微軟正黑體" panose="020B0604030504040204" pitchFamily="34" charset="-120"/>
              </a:rPr>
              <a:t>衛生福利部統計處、國民健康署 圖片來源 </a:t>
            </a:r>
            <a:r>
              <a:rPr lang="en-US" altLang="zh-TW" sz="1400" dirty="0">
                <a:latin typeface="Times New Roman" panose="02020603050405020304" pitchFamily="18" charset="0"/>
                <a:ea typeface="微軟正黑體" panose="020B0604030504040204" pitchFamily="34" charset="-120"/>
              </a:rPr>
              <a:t>/ </a:t>
            </a:r>
            <a:r>
              <a:rPr lang="zh-TW" altLang="en-US" sz="1400" dirty="0">
                <a:latin typeface="Times New Roman" panose="02020603050405020304" pitchFamily="18" charset="0"/>
                <a:ea typeface="微軟正黑體" panose="020B0604030504040204" pitchFamily="34" charset="-120"/>
              </a:rPr>
              <a:t>康健雜誌）</a:t>
            </a:r>
          </a:p>
        </p:txBody>
      </p:sp>
      <p:sp>
        <p:nvSpPr>
          <p:cNvPr id="12" name="日期版面配置區 11">
            <a:extLst>
              <a:ext uri="{FF2B5EF4-FFF2-40B4-BE49-F238E27FC236}">
                <a16:creationId xmlns:a16="http://schemas.microsoft.com/office/drawing/2014/main" id="{511096A4-8ABD-4D69-96E1-2F1CCC851111}"/>
              </a:ext>
            </a:extLst>
          </p:cNvPr>
          <p:cNvSpPr>
            <a:spLocks noGrp="1"/>
          </p:cNvSpPr>
          <p:nvPr>
            <p:ph type="dt" sz="half" idx="10"/>
          </p:nvPr>
        </p:nvSpPr>
        <p:spPr/>
        <p:txBody>
          <a:bodyPr/>
          <a:lstStyle/>
          <a:p>
            <a:r>
              <a:rPr lang="zh-TW" altLang="en-US" dirty="0"/>
              <a:t>報告人：</a:t>
            </a:r>
            <a:r>
              <a:rPr lang="en-US" altLang="zh-TW" dirty="0"/>
              <a:t>N1076411 </a:t>
            </a:r>
            <a:r>
              <a:rPr lang="zh-TW" altLang="en-US" dirty="0"/>
              <a:t>康博閎</a:t>
            </a:r>
          </a:p>
        </p:txBody>
      </p:sp>
    </p:spTree>
    <p:extLst>
      <p:ext uri="{BB962C8B-B14F-4D97-AF65-F5344CB8AC3E}">
        <p14:creationId xmlns:p14="http://schemas.microsoft.com/office/powerpoint/2010/main" val="362863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8980" y="1492879"/>
            <a:ext cx="10542591" cy="2876200"/>
          </a:xfrm>
        </p:spPr>
        <p:txBody>
          <a:bodyPr>
            <a:normAutofit/>
          </a:bodyPr>
          <a:lstStyle/>
          <a:p>
            <a:pPr marL="0" indent="457200">
              <a:buNone/>
            </a:pPr>
            <a:r>
              <a:rPr lang="zh-TW" altLang="en-US" sz="2400" dirty="0"/>
              <a:t>這個軟體檢測銀髮族的腿部肌力，讓測驗者</a:t>
            </a:r>
            <a:r>
              <a:rPr lang="zh-TW" altLang="en-US" sz="2400" b="1" dirty="0"/>
              <a:t>了解是否需要加強腿部的運動或者就醫，防止更多意外發生。</a:t>
            </a:r>
            <a:endParaRPr lang="en-US" altLang="zh-TW" sz="2400" b="1" dirty="0"/>
          </a:p>
          <a:p>
            <a:pPr marL="457200" indent="-457200">
              <a:buFont typeface="+mj-lt"/>
              <a:buAutoNum type="arabicPeriod"/>
            </a:pPr>
            <a:r>
              <a:rPr lang="zh-TW" altLang="en-US" sz="2400" dirty="0"/>
              <a:t>降低測量肌力成本</a:t>
            </a:r>
            <a:endParaRPr lang="en-US" altLang="zh-TW" sz="2400" dirty="0"/>
          </a:p>
          <a:p>
            <a:pPr marL="457200" indent="-457200">
              <a:buFont typeface="+mj-lt"/>
              <a:buAutoNum type="arabicPeriod"/>
            </a:pPr>
            <a:r>
              <a:rPr lang="zh-TW" altLang="en-US" sz="2400" dirty="0"/>
              <a:t>提高測量方便性</a:t>
            </a:r>
            <a:endParaRPr lang="en-US" altLang="zh-TW" sz="2400" dirty="0"/>
          </a:p>
          <a:p>
            <a:pPr marL="457200" indent="-457200">
              <a:buFont typeface="+mj-lt"/>
              <a:buAutoNum type="arabicPeriod"/>
            </a:pPr>
            <a:r>
              <a:rPr lang="zh-TW" altLang="en-US" sz="2400" dirty="0"/>
              <a:t>測量資訊儲存供醫生參考與初步分析</a:t>
            </a:r>
            <a:endParaRPr lang="en-US" altLang="zh-TW" sz="2400" dirty="0"/>
          </a:p>
        </p:txBody>
      </p:sp>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E1AD58"/>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5234223" y="689066"/>
            <a:ext cx="1723549" cy="553998"/>
          </a:xfrm>
          <a:prstGeom prst="rect">
            <a:avLst/>
          </a:prstGeom>
          <a:noFill/>
        </p:spPr>
        <p:txBody>
          <a:bodyPr wrap="non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預期目標</a:t>
            </a:r>
            <a:endParaRPr lang="zh-CN" altLang="en-US" sz="30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E1AD58"/>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3" name="矩形 12"/>
          <p:cNvSpPr/>
          <p:nvPr/>
        </p:nvSpPr>
        <p:spPr>
          <a:xfrm>
            <a:off x="-163607" y="6484701"/>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E56F8BB6-5CF8-49A5-84AC-6B58B3A88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103" y="2710468"/>
            <a:ext cx="4048412" cy="2410461"/>
          </a:xfrm>
          <a:prstGeom prst="rect">
            <a:avLst/>
          </a:prstGeom>
        </p:spPr>
      </p:pic>
      <p:pic>
        <p:nvPicPr>
          <p:cNvPr id="17" name="圖片 16" descr="一張含有 文字 的圖片&#10;&#10;自動產生的描述">
            <a:extLst>
              <a:ext uri="{FF2B5EF4-FFF2-40B4-BE49-F238E27FC236}">
                <a16:creationId xmlns:a16="http://schemas.microsoft.com/office/drawing/2014/main" id="{026E2707-48C4-4E50-80F2-A15DBFF67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606" y="3762915"/>
            <a:ext cx="2984053" cy="2553024"/>
          </a:xfrm>
          <a:prstGeom prst="rect">
            <a:avLst/>
          </a:prstGeom>
        </p:spPr>
      </p:pic>
      <p:sp>
        <p:nvSpPr>
          <p:cNvPr id="2" name="投影片編號版面配置區 1">
            <a:extLst>
              <a:ext uri="{FF2B5EF4-FFF2-40B4-BE49-F238E27FC236}">
                <a16:creationId xmlns:a16="http://schemas.microsoft.com/office/drawing/2014/main" id="{D5ED922F-9CA9-4C3B-B0C3-098CD7CE8DAB}"/>
              </a:ext>
            </a:extLst>
          </p:cNvPr>
          <p:cNvSpPr>
            <a:spLocks noGrp="1"/>
          </p:cNvSpPr>
          <p:nvPr>
            <p:ph type="sldNum" sz="quarter" idx="12"/>
          </p:nvPr>
        </p:nvSpPr>
        <p:spPr/>
        <p:txBody>
          <a:bodyPr/>
          <a:lstStyle/>
          <a:p>
            <a:fld id="{290F0D57-3A2D-4C93-94D0-187693FB1C69}" type="slidenum">
              <a:rPr lang="zh-TW" altLang="en-US" smtClean="0"/>
              <a:t>7</a:t>
            </a:fld>
            <a:endParaRPr lang="zh-TW" altLang="en-US"/>
          </a:p>
        </p:txBody>
      </p:sp>
      <p:sp>
        <p:nvSpPr>
          <p:cNvPr id="16" name="日期版面配置區 15">
            <a:extLst>
              <a:ext uri="{FF2B5EF4-FFF2-40B4-BE49-F238E27FC236}">
                <a16:creationId xmlns:a16="http://schemas.microsoft.com/office/drawing/2014/main" id="{CFD01BA2-5AC2-4A62-91D6-C3E26D87A634}"/>
              </a:ext>
            </a:extLst>
          </p:cNvPr>
          <p:cNvSpPr>
            <a:spLocks noGrp="1"/>
          </p:cNvSpPr>
          <p:nvPr>
            <p:ph type="dt" sz="half" idx="10"/>
          </p:nvPr>
        </p:nvSpPr>
        <p:spPr/>
        <p:txBody>
          <a:bodyPr/>
          <a:lstStyle/>
          <a:p>
            <a:r>
              <a:rPr lang="zh-TW" altLang="en-US" dirty="0"/>
              <a:t>報告人：</a:t>
            </a:r>
            <a:r>
              <a:rPr lang="en-US" altLang="zh-TW" dirty="0"/>
              <a:t>N1076411 </a:t>
            </a:r>
            <a:r>
              <a:rPr lang="zh-TW" altLang="en-US" dirty="0"/>
              <a:t>康博閎</a:t>
            </a:r>
          </a:p>
        </p:txBody>
      </p:sp>
    </p:spTree>
    <p:extLst>
      <p:ext uri="{BB962C8B-B14F-4D97-AF65-F5344CB8AC3E}">
        <p14:creationId xmlns:p14="http://schemas.microsoft.com/office/powerpoint/2010/main" val="1715428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4">
            <a:extLst>
              <a:ext uri="{FF2B5EF4-FFF2-40B4-BE49-F238E27FC236}">
                <a16:creationId xmlns:a16="http://schemas.microsoft.com/office/drawing/2014/main" id="{15CBDB0B-27A3-4C12-8FD8-1A52AE3DB566}"/>
              </a:ext>
            </a:extLst>
          </p:cNvPr>
          <p:cNvSpPr/>
          <p:nvPr/>
        </p:nvSpPr>
        <p:spPr>
          <a:xfrm>
            <a:off x="8674397"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15">
            <a:extLst>
              <a:ext uri="{FF2B5EF4-FFF2-40B4-BE49-F238E27FC236}">
                <a16:creationId xmlns:a16="http://schemas.microsoft.com/office/drawing/2014/main" id="{F22AACA2-8D4F-4D0B-B897-00B64505935B}"/>
              </a:ext>
            </a:extLst>
          </p:cNvPr>
          <p:cNvCxnSpPr>
            <a:cxnSpLocks/>
            <a:stCxn id="4" idx="2"/>
            <a:endCxn id="6" idx="6"/>
          </p:cNvCxnSpPr>
          <p:nvPr/>
        </p:nvCxnSpPr>
        <p:spPr>
          <a:xfrm flipH="1">
            <a:off x="3466116" y="1288387"/>
            <a:ext cx="5208281" cy="0"/>
          </a:xfrm>
          <a:prstGeom prst="line">
            <a:avLst/>
          </a:prstGeom>
          <a:noFill/>
          <a:ln w="25400" cap="flat" cmpd="sng" algn="ctr">
            <a:solidFill>
              <a:srgbClr val="E1AD58"/>
            </a:solidFill>
            <a:prstDash val="solid"/>
            <a:miter lim="800000"/>
          </a:ln>
          <a:effectLst/>
        </p:spPr>
      </p:cxnSp>
      <p:sp>
        <p:nvSpPr>
          <p:cNvPr id="6" name="椭圆 16">
            <a:extLst>
              <a:ext uri="{FF2B5EF4-FFF2-40B4-BE49-F238E27FC236}">
                <a16:creationId xmlns:a16="http://schemas.microsoft.com/office/drawing/2014/main" id="{5DF93E6E-0082-480D-8724-3BA2ACFC6BE2}"/>
              </a:ext>
            </a:extLst>
          </p:cNvPr>
          <p:cNvSpPr/>
          <p:nvPr/>
        </p:nvSpPr>
        <p:spPr>
          <a:xfrm>
            <a:off x="3358116" y="1234387"/>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文本框 17">
            <a:extLst>
              <a:ext uri="{FF2B5EF4-FFF2-40B4-BE49-F238E27FC236}">
                <a16:creationId xmlns:a16="http://schemas.microsoft.com/office/drawing/2014/main" id="{E14ABCE6-1084-47CD-8161-043F356E93AE}"/>
              </a:ext>
            </a:extLst>
          </p:cNvPr>
          <p:cNvSpPr txBox="1"/>
          <p:nvPr/>
        </p:nvSpPr>
        <p:spPr>
          <a:xfrm>
            <a:off x="5234222" y="689066"/>
            <a:ext cx="1723549" cy="553998"/>
          </a:xfrm>
          <a:prstGeom prst="rect">
            <a:avLst/>
          </a:prstGeom>
          <a:noFill/>
        </p:spPr>
        <p:txBody>
          <a:bodyPr wrap="none" rtlCol="0">
            <a:spAutoFit/>
          </a:bodyPr>
          <a:lstStyle/>
          <a:p>
            <a:pPr algn="ctr"/>
            <a:r>
              <a:rPr lang="zh-TW" altLang="en-US" sz="3000" dirty="0">
                <a:solidFill>
                  <a:prstClr val="black">
                    <a:lumMod val="75000"/>
                    <a:lumOff val="25000"/>
                  </a:prstClr>
                </a:solidFill>
                <a:latin typeface="微軟正黑體" panose="020B0604030504040204" pitchFamily="34" charset="-120"/>
                <a:ea typeface="微軟正黑體" panose="020B0604030504040204" pitchFamily="34" charset="-120"/>
              </a:rPr>
              <a:t>設計理念</a:t>
            </a:r>
            <a:endParaRPr lang="zh-CN" altLang="en-US" sz="3000"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CB3E1726-52E3-4F8C-B256-0C493B25CF0C}"/>
              </a:ext>
            </a:extLst>
          </p:cNvPr>
          <p:cNvSpPr/>
          <p:nvPr/>
        </p:nvSpPr>
        <p:spPr>
          <a:xfrm>
            <a:off x="5181599" y="0"/>
            <a:ext cx="1828800" cy="609956"/>
          </a:xfrm>
          <a:prstGeom prst="rect">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9" name="椭圆 22">
            <a:extLst>
              <a:ext uri="{FF2B5EF4-FFF2-40B4-BE49-F238E27FC236}">
                <a16:creationId xmlns:a16="http://schemas.microsoft.com/office/drawing/2014/main" id="{9F8127C1-E4F9-4E0A-94C7-98F8853F5EEE}"/>
              </a:ext>
            </a:extLst>
          </p:cNvPr>
          <p:cNvSpPr/>
          <p:nvPr/>
        </p:nvSpPr>
        <p:spPr>
          <a:xfrm>
            <a:off x="8674397"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10" name="直接连接符 23">
            <a:extLst>
              <a:ext uri="{FF2B5EF4-FFF2-40B4-BE49-F238E27FC236}">
                <a16:creationId xmlns:a16="http://schemas.microsoft.com/office/drawing/2014/main" id="{AF872B8D-368B-478D-94F9-0D015B34A5F1}"/>
              </a:ext>
            </a:extLst>
          </p:cNvPr>
          <p:cNvCxnSpPr>
            <a:cxnSpLocks/>
            <a:stCxn id="9" idx="2"/>
            <a:endCxn id="11" idx="6"/>
          </p:cNvCxnSpPr>
          <p:nvPr/>
        </p:nvCxnSpPr>
        <p:spPr>
          <a:xfrm flipH="1">
            <a:off x="3466116" y="594845"/>
            <a:ext cx="5208281" cy="0"/>
          </a:xfrm>
          <a:prstGeom prst="line">
            <a:avLst/>
          </a:prstGeom>
          <a:noFill/>
          <a:ln w="25400" cap="flat" cmpd="sng" algn="ctr">
            <a:solidFill>
              <a:srgbClr val="E1AD58"/>
            </a:solidFill>
            <a:prstDash val="solid"/>
            <a:miter lim="800000"/>
          </a:ln>
          <a:effectLst/>
        </p:spPr>
      </p:cxnSp>
      <p:sp>
        <p:nvSpPr>
          <p:cNvPr id="11" name="椭圆 24">
            <a:extLst>
              <a:ext uri="{FF2B5EF4-FFF2-40B4-BE49-F238E27FC236}">
                <a16:creationId xmlns:a16="http://schemas.microsoft.com/office/drawing/2014/main" id="{96464865-92A3-404B-8E69-1E535DC3B6B7}"/>
              </a:ext>
            </a:extLst>
          </p:cNvPr>
          <p:cNvSpPr/>
          <p:nvPr/>
        </p:nvSpPr>
        <p:spPr>
          <a:xfrm>
            <a:off x="3358116" y="540845"/>
            <a:ext cx="108000" cy="108000"/>
          </a:xfrm>
          <a:prstGeom prst="ellipse">
            <a:avLst/>
          </a:prstGeom>
          <a:solidFill>
            <a:srgbClr val="E1AD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3" name="矩形 12"/>
          <p:cNvSpPr/>
          <p:nvPr/>
        </p:nvSpPr>
        <p:spPr>
          <a:xfrm>
            <a:off x="-163607" y="6484701"/>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rot="5400000">
            <a:off x="-5913419" y="5589798"/>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5400000">
            <a:off x="5583151" y="6268875"/>
            <a:ext cx="12519212" cy="94129"/>
          </a:xfrm>
          <a:prstGeom prst="rect">
            <a:avLst/>
          </a:prstGeom>
          <a:solidFill>
            <a:srgbClr val="E1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D5ED922F-9CA9-4C3B-B0C3-098CD7CE8DAB}"/>
              </a:ext>
            </a:extLst>
          </p:cNvPr>
          <p:cNvSpPr>
            <a:spLocks noGrp="1"/>
          </p:cNvSpPr>
          <p:nvPr>
            <p:ph type="sldNum" sz="quarter" idx="12"/>
          </p:nvPr>
        </p:nvSpPr>
        <p:spPr/>
        <p:txBody>
          <a:bodyPr/>
          <a:lstStyle/>
          <a:p>
            <a:fld id="{290F0D57-3A2D-4C93-94D0-187693FB1C69}" type="slidenum">
              <a:rPr lang="zh-TW" altLang="en-US" smtClean="0"/>
              <a:t>8</a:t>
            </a:fld>
            <a:endParaRPr lang="zh-TW" altLang="en-US"/>
          </a:p>
        </p:txBody>
      </p:sp>
      <p:pic>
        <p:nvPicPr>
          <p:cNvPr id="20" name="圖片 19">
            <a:extLst>
              <a:ext uri="{FF2B5EF4-FFF2-40B4-BE49-F238E27FC236}">
                <a16:creationId xmlns:a16="http://schemas.microsoft.com/office/drawing/2014/main" id="{0FD617B8-6518-479D-873F-3738D223C3B9}"/>
              </a:ext>
            </a:extLst>
          </p:cNvPr>
          <p:cNvPicPr>
            <a:picLocks noChangeAspect="1"/>
          </p:cNvPicPr>
          <p:nvPr/>
        </p:nvPicPr>
        <p:blipFill>
          <a:blip r:embed="rId2"/>
          <a:stretch>
            <a:fillRect/>
          </a:stretch>
        </p:blipFill>
        <p:spPr>
          <a:xfrm>
            <a:off x="3853121" y="1882606"/>
            <a:ext cx="4485752" cy="4424303"/>
          </a:xfrm>
          <a:prstGeom prst="rect">
            <a:avLst/>
          </a:prstGeom>
        </p:spPr>
      </p:pic>
      <p:grpSp>
        <p:nvGrpSpPr>
          <p:cNvPr id="28" name="群組 27">
            <a:extLst>
              <a:ext uri="{FF2B5EF4-FFF2-40B4-BE49-F238E27FC236}">
                <a16:creationId xmlns:a16="http://schemas.microsoft.com/office/drawing/2014/main" id="{7F48483E-99A0-479D-AC82-66B535571A35}"/>
              </a:ext>
            </a:extLst>
          </p:cNvPr>
          <p:cNvGrpSpPr/>
          <p:nvPr/>
        </p:nvGrpSpPr>
        <p:grpSpPr>
          <a:xfrm>
            <a:off x="5035924" y="1333709"/>
            <a:ext cx="6759769" cy="4257369"/>
            <a:chOff x="5035924" y="1333709"/>
            <a:chExt cx="6759769" cy="4257369"/>
          </a:xfrm>
        </p:grpSpPr>
        <p:sp>
          <p:nvSpPr>
            <p:cNvPr id="3" name="矩形: 圓角 2">
              <a:extLst>
                <a:ext uri="{FF2B5EF4-FFF2-40B4-BE49-F238E27FC236}">
                  <a16:creationId xmlns:a16="http://schemas.microsoft.com/office/drawing/2014/main" id="{FC8E6294-FAF3-4ADD-8B33-48B234C3BD35}"/>
                </a:ext>
              </a:extLst>
            </p:cNvPr>
            <p:cNvSpPr/>
            <p:nvPr/>
          </p:nvSpPr>
          <p:spPr>
            <a:xfrm>
              <a:off x="5035924" y="3981624"/>
              <a:ext cx="2070847" cy="160945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語音泡泡: 橢圓形 11">
              <a:extLst>
                <a:ext uri="{FF2B5EF4-FFF2-40B4-BE49-F238E27FC236}">
                  <a16:creationId xmlns:a16="http://schemas.microsoft.com/office/drawing/2014/main" id="{520A3657-7B9E-42A2-8412-729EC5587E71}"/>
                </a:ext>
              </a:extLst>
            </p:cNvPr>
            <p:cNvSpPr/>
            <p:nvPr/>
          </p:nvSpPr>
          <p:spPr>
            <a:xfrm>
              <a:off x="7490013" y="1333709"/>
              <a:ext cx="4305680" cy="3359314"/>
            </a:xfrm>
            <a:prstGeom prst="wedgeEllipseCallout">
              <a:avLst>
                <a:gd name="adj1" fmla="val -58528"/>
                <a:gd name="adj2" fmla="val 32402"/>
              </a:avLst>
            </a:prstGeom>
          </p:spPr>
          <p:style>
            <a:lnRef idx="1">
              <a:schemeClr val="accent4"/>
            </a:lnRef>
            <a:fillRef idx="2">
              <a:schemeClr val="accent4"/>
            </a:fillRef>
            <a:effectRef idx="1">
              <a:schemeClr val="accent4"/>
            </a:effectRef>
            <a:fontRef idx="minor">
              <a:schemeClr val="dk1"/>
            </a:fontRef>
          </p:style>
          <p:txBody>
            <a:bodyPr rtlCol="0" anchor="ctr"/>
            <a:lstStyle/>
            <a:p>
              <a:pPr algn="just" eaLnBrk="0" hangingPunct="0"/>
              <a:r>
                <a:rPr lang="zh-TW" altLang="en-US" sz="3600" dirty="0">
                  <a:latin typeface="Times New Roman" panose="02020603050405020304" pitchFamily="18" charset="0"/>
                  <a:ea typeface="微軟正黑體" panose="020B0604030504040204" pitchFamily="34" charset="-120"/>
                </a:rPr>
                <a:t>代表下肢健壯，能站得穩、走得遠</a:t>
              </a:r>
            </a:p>
          </p:txBody>
        </p:sp>
      </p:grpSp>
      <p:grpSp>
        <p:nvGrpSpPr>
          <p:cNvPr id="29" name="群組 28">
            <a:extLst>
              <a:ext uri="{FF2B5EF4-FFF2-40B4-BE49-F238E27FC236}">
                <a16:creationId xmlns:a16="http://schemas.microsoft.com/office/drawing/2014/main" id="{05EEFE36-4BC0-408F-8D5D-59E0C167545D}"/>
              </a:ext>
            </a:extLst>
          </p:cNvPr>
          <p:cNvGrpSpPr/>
          <p:nvPr/>
        </p:nvGrpSpPr>
        <p:grpSpPr>
          <a:xfrm>
            <a:off x="434959" y="1063207"/>
            <a:ext cx="7787917" cy="3851693"/>
            <a:chOff x="434959" y="1063207"/>
            <a:chExt cx="7787917" cy="3851693"/>
          </a:xfrm>
        </p:grpSpPr>
        <p:sp>
          <p:nvSpPr>
            <p:cNvPr id="18" name="矩形: 圓角 17">
              <a:extLst>
                <a:ext uri="{FF2B5EF4-FFF2-40B4-BE49-F238E27FC236}">
                  <a16:creationId xmlns:a16="http://schemas.microsoft.com/office/drawing/2014/main" id="{BB10CED3-A1B2-426D-AD90-9C58A1974169}"/>
                </a:ext>
              </a:extLst>
            </p:cNvPr>
            <p:cNvSpPr/>
            <p:nvPr/>
          </p:nvSpPr>
          <p:spPr>
            <a:xfrm>
              <a:off x="4143121" y="3693667"/>
              <a:ext cx="4079755" cy="122123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語音泡泡: 橢圓形 18">
              <a:extLst>
                <a:ext uri="{FF2B5EF4-FFF2-40B4-BE49-F238E27FC236}">
                  <a16:creationId xmlns:a16="http://schemas.microsoft.com/office/drawing/2014/main" id="{641F4696-56AF-4D5F-9EC7-875B4663E4B9}"/>
                </a:ext>
              </a:extLst>
            </p:cNvPr>
            <p:cNvSpPr/>
            <p:nvPr/>
          </p:nvSpPr>
          <p:spPr>
            <a:xfrm>
              <a:off x="434959" y="1063207"/>
              <a:ext cx="3823030" cy="3735543"/>
            </a:xfrm>
            <a:prstGeom prst="wedgeEllipseCallout">
              <a:avLst>
                <a:gd name="adj1" fmla="val 46249"/>
                <a:gd name="adj2" fmla="val 48358"/>
              </a:avLst>
            </a:prstGeom>
          </p:spPr>
          <p:style>
            <a:lnRef idx="1">
              <a:schemeClr val="accent4"/>
            </a:lnRef>
            <a:fillRef idx="2">
              <a:schemeClr val="accent4"/>
            </a:fillRef>
            <a:effectRef idx="1">
              <a:schemeClr val="accent4"/>
            </a:effectRef>
            <a:fontRef idx="minor">
              <a:schemeClr val="dk1"/>
            </a:fontRef>
          </p:style>
          <p:txBody>
            <a:bodyPr rtlCol="0" anchor="ctr"/>
            <a:lstStyle/>
            <a:p>
              <a:pPr algn="just" eaLnBrk="0" hangingPunct="0"/>
              <a:r>
                <a:rPr lang="zh-TW" altLang="en-US" sz="2800" dirty="0">
                  <a:latin typeface="Times New Roman" panose="02020603050405020304" pitchFamily="18" charset="0"/>
                  <a:ea typeface="微軟正黑體" panose="020B0604030504040204" pitchFamily="34" charset="-120"/>
                </a:rPr>
                <a:t>希望本軟體可以幫助銀髮族測量下肢肌力狀況，減少意外發生，健康長壽</a:t>
              </a:r>
            </a:p>
          </p:txBody>
        </p:sp>
      </p:grpSp>
      <p:sp>
        <p:nvSpPr>
          <p:cNvPr id="16" name="日期版面配置區 15">
            <a:extLst>
              <a:ext uri="{FF2B5EF4-FFF2-40B4-BE49-F238E27FC236}">
                <a16:creationId xmlns:a16="http://schemas.microsoft.com/office/drawing/2014/main" id="{76F4ED05-7D3E-4121-832D-1CCD619AF244}"/>
              </a:ext>
            </a:extLst>
          </p:cNvPr>
          <p:cNvSpPr>
            <a:spLocks noGrp="1"/>
          </p:cNvSpPr>
          <p:nvPr>
            <p:ph type="dt" sz="half" idx="10"/>
          </p:nvPr>
        </p:nvSpPr>
        <p:spPr/>
        <p:txBody>
          <a:bodyPr/>
          <a:lstStyle/>
          <a:p>
            <a:r>
              <a:rPr lang="zh-TW" altLang="en-US" dirty="0"/>
              <a:t>報告人：</a:t>
            </a:r>
            <a:r>
              <a:rPr lang="en-US" altLang="zh-TW" dirty="0"/>
              <a:t>N1076411 </a:t>
            </a:r>
            <a:r>
              <a:rPr lang="zh-TW" altLang="en-US" dirty="0"/>
              <a:t>康博閎</a:t>
            </a:r>
          </a:p>
        </p:txBody>
      </p:sp>
    </p:spTree>
    <p:extLst>
      <p:ext uri="{BB962C8B-B14F-4D97-AF65-F5344CB8AC3E}">
        <p14:creationId xmlns:p14="http://schemas.microsoft.com/office/powerpoint/2010/main" val="352171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2">
            <a:extLst>
              <a:ext uri="{FF2B5EF4-FFF2-40B4-BE49-F238E27FC236}">
                <a16:creationId xmlns:a16="http://schemas.microsoft.com/office/drawing/2014/main" id="{CD842A9C-6A2A-4B26-896C-CF143698A1C2}"/>
              </a:ext>
            </a:extLst>
          </p:cNvPr>
          <p:cNvSpPr/>
          <p:nvPr/>
        </p:nvSpPr>
        <p:spPr>
          <a:xfrm>
            <a:off x="8282773" y="1581721"/>
            <a:ext cx="159488" cy="159488"/>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5" name="直接连接符 3">
            <a:extLst>
              <a:ext uri="{FF2B5EF4-FFF2-40B4-BE49-F238E27FC236}">
                <a16:creationId xmlns:a16="http://schemas.microsoft.com/office/drawing/2014/main" id="{2626DEBD-57D3-4391-8BDD-11F7C8FB4AE5}"/>
              </a:ext>
            </a:extLst>
          </p:cNvPr>
          <p:cNvCxnSpPr>
            <a:cxnSpLocks/>
            <a:endCxn id="6" idx="6"/>
          </p:cNvCxnSpPr>
          <p:nvPr/>
        </p:nvCxnSpPr>
        <p:spPr>
          <a:xfrm flipH="1">
            <a:off x="956933" y="1661465"/>
            <a:ext cx="7325842" cy="0"/>
          </a:xfrm>
          <a:prstGeom prst="line">
            <a:avLst/>
          </a:prstGeom>
          <a:noFill/>
          <a:ln w="38100" cap="flat" cmpd="sng" algn="ctr">
            <a:solidFill>
              <a:srgbClr val="ECC95D"/>
            </a:solidFill>
            <a:prstDash val="solid"/>
            <a:miter lim="800000"/>
          </a:ln>
          <a:effectLst/>
        </p:spPr>
      </p:cxnSp>
      <p:sp>
        <p:nvSpPr>
          <p:cNvPr id="6" name="椭圆 4">
            <a:extLst>
              <a:ext uri="{FF2B5EF4-FFF2-40B4-BE49-F238E27FC236}">
                <a16:creationId xmlns:a16="http://schemas.microsoft.com/office/drawing/2014/main" id="{0FA469B3-EE68-4703-8090-3731DB82CFA3}"/>
              </a:ext>
            </a:extLst>
          </p:cNvPr>
          <p:cNvSpPr/>
          <p:nvPr/>
        </p:nvSpPr>
        <p:spPr>
          <a:xfrm>
            <a:off x="797445" y="1581721"/>
            <a:ext cx="159488" cy="159488"/>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7" name="椭圆 9">
            <a:extLst>
              <a:ext uri="{FF2B5EF4-FFF2-40B4-BE49-F238E27FC236}">
                <a16:creationId xmlns:a16="http://schemas.microsoft.com/office/drawing/2014/main" id="{51ACEED7-4DB5-4816-AB21-2B1FDCE3D6F5}"/>
              </a:ext>
            </a:extLst>
          </p:cNvPr>
          <p:cNvSpPr/>
          <p:nvPr/>
        </p:nvSpPr>
        <p:spPr>
          <a:xfrm>
            <a:off x="8282774" y="3158883"/>
            <a:ext cx="159488" cy="159488"/>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cxnSp>
        <p:nvCxnSpPr>
          <p:cNvPr id="8" name="直接连接符 10">
            <a:extLst>
              <a:ext uri="{FF2B5EF4-FFF2-40B4-BE49-F238E27FC236}">
                <a16:creationId xmlns:a16="http://schemas.microsoft.com/office/drawing/2014/main" id="{BE6F1743-6BCA-46A6-8682-AF93936470E5}"/>
              </a:ext>
            </a:extLst>
          </p:cNvPr>
          <p:cNvCxnSpPr>
            <a:cxnSpLocks/>
            <a:endCxn id="9" idx="6"/>
          </p:cNvCxnSpPr>
          <p:nvPr/>
        </p:nvCxnSpPr>
        <p:spPr>
          <a:xfrm flipH="1">
            <a:off x="956934" y="3238627"/>
            <a:ext cx="7325842" cy="0"/>
          </a:xfrm>
          <a:prstGeom prst="line">
            <a:avLst/>
          </a:prstGeom>
          <a:noFill/>
          <a:ln w="38100" cap="flat" cmpd="sng" algn="ctr">
            <a:solidFill>
              <a:srgbClr val="ECC95D"/>
            </a:solidFill>
            <a:prstDash val="solid"/>
            <a:miter lim="800000"/>
          </a:ln>
          <a:effectLst/>
        </p:spPr>
      </p:cxnSp>
      <p:sp>
        <p:nvSpPr>
          <p:cNvPr id="9" name="椭圆 11">
            <a:extLst>
              <a:ext uri="{FF2B5EF4-FFF2-40B4-BE49-F238E27FC236}">
                <a16:creationId xmlns:a16="http://schemas.microsoft.com/office/drawing/2014/main" id="{E357C5C4-01AA-45E2-A068-B2D9712ACEC4}"/>
              </a:ext>
            </a:extLst>
          </p:cNvPr>
          <p:cNvSpPr/>
          <p:nvPr/>
        </p:nvSpPr>
        <p:spPr>
          <a:xfrm>
            <a:off x="797446" y="3158883"/>
            <a:ext cx="159488" cy="159488"/>
          </a:xfrm>
          <a:prstGeom prst="ellipse">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0" name="文本框 12">
            <a:extLst>
              <a:ext uri="{FF2B5EF4-FFF2-40B4-BE49-F238E27FC236}">
                <a16:creationId xmlns:a16="http://schemas.microsoft.com/office/drawing/2014/main" id="{5C4A715D-B9F1-4496-BAE2-F47FE0B8DEE1}"/>
              </a:ext>
            </a:extLst>
          </p:cNvPr>
          <p:cNvSpPr txBox="1"/>
          <p:nvPr/>
        </p:nvSpPr>
        <p:spPr>
          <a:xfrm>
            <a:off x="2683858" y="2074419"/>
            <a:ext cx="6250429" cy="707886"/>
          </a:xfrm>
          <a:prstGeom prst="rect">
            <a:avLst/>
          </a:prstGeom>
          <a:noFill/>
        </p:spPr>
        <p:txBody>
          <a:bodyPr wrap="none" rtlCol="0">
            <a:spAutoFit/>
          </a:bodyPr>
          <a:lstStyle>
            <a:defPPr>
              <a:defRPr lang="zh-TW"/>
            </a:defPPr>
            <a:lvl1pPr algn="ctr">
              <a:defRPr sz="4800" spc="300">
                <a:solidFill>
                  <a:prstClr val="black">
                    <a:lumMod val="85000"/>
                    <a:lumOff val="15000"/>
                  </a:prstClr>
                </a:solidFill>
                <a:latin typeface="微軟正黑體" panose="020B0604030504040204" pitchFamily="34" charset="-120"/>
                <a:ea typeface="微軟正黑體" panose="020B0604030504040204" pitchFamily="34" charset="-120"/>
              </a:defRPr>
            </a:lvl1pPr>
          </a:lstStyle>
          <a:p>
            <a:pPr algn="ctr"/>
            <a:r>
              <a:rPr lang="zh-TW" altLang="en-US" sz="4000" dirty="0">
                <a:latin typeface="微軟正黑體" panose="020B0604030504040204" pitchFamily="34" charset="-120"/>
                <a:ea typeface="微軟正黑體" panose="020B0604030504040204" pitchFamily="34" charset="-120"/>
              </a:rPr>
              <a:t>軟體分析、相關軟體探討</a:t>
            </a:r>
          </a:p>
        </p:txBody>
      </p:sp>
      <p:sp>
        <p:nvSpPr>
          <p:cNvPr id="11" name="文本框 13">
            <a:extLst>
              <a:ext uri="{FF2B5EF4-FFF2-40B4-BE49-F238E27FC236}">
                <a16:creationId xmlns:a16="http://schemas.microsoft.com/office/drawing/2014/main" id="{9E6D9F82-59FB-4F0D-9F62-D7C04CA515C3}"/>
              </a:ext>
            </a:extLst>
          </p:cNvPr>
          <p:cNvSpPr txBox="1"/>
          <p:nvPr/>
        </p:nvSpPr>
        <p:spPr>
          <a:xfrm>
            <a:off x="1446527" y="1889752"/>
            <a:ext cx="1345240" cy="1200329"/>
          </a:xfrm>
          <a:prstGeom prst="rect">
            <a:avLst/>
          </a:prstGeom>
          <a:noFill/>
        </p:spPr>
        <p:txBody>
          <a:bodyPr wrap="none" rtlCol="0">
            <a:spAutoFit/>
          </a:bodyPr>
          <a:lstStyle/>
          <a:p>
            <a:r>
              <a:rPr lang="en-US" altLang="zh-CN" sz="7200" spc="300" dirty="0">
                <a:solidFill>
                  <a:srgbClr val="ECC95D"/>
                </a:solidFill>
                <a:latin typeface="汉仪雅酷黑W" panose="00020600040101010101" pitchFamily="18" charset="-122"/>
                <a:ea typeface="汉仪雅酷黑W" panose="00020600040101010101" pitchFamily="18" charset="-122"/>
              </a:rPr>
              <a:t>02</a:t>
            </a:r>
            <a:endParaRPr lang="zh-CN" altLang="en-US" sz="7200" spc="300" dirty="0">
              <a:solidFill>
                <a:srgbClr val="ECC95D"/>
              </a:solidFill>
              <a:latin typeface="汉仪雅酷黑W" panose="00020600040101010101" pitchFamily="18" charset="-122"/>
              <a:ea typeface="汉仪雅酷黑W" panose="00020600040101010101" pitchFamily="18" charset="-122"/>
            </a:endParaRPr>
          </a:p>
        </p:txBody>
      </p:sp>
      <p:sp>
        <p:nvSpPr>
          <p:cNvPr id="12" name="矩形 11">
            <a:extLst>
              <a:ext uri="{FF2B5EF4-FFF2-40B4-BE49-F238E27FC236}">
                <a16:creationId xmlns:a16="http://schemas.microsoft.com/office/drawing/2014/main" id="{649BBB75-C189-49C1-B307-822BA77B5E9F}"/>
              </a:ext>
            </a:extLst>
          </p:cNvPr>
          <p:cNvSpPr/>
          <p:nvPr/>
        </p:nvSpPr>
        <p:spPr>
          <a:xfrm>
            <a:off x="1562987" y="0"/>
            <a:ext cx="1988288" cy="1648869"/>
          </a:xfrm>
          <a:prstGeom prst="rect">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sp>
        <p:nvSpPr>
          <p:cNvPr id="13" name="矩形 12">
            <a:extLst>
              <a:ext uri="{FF2B5EF4-FFF2-40B4-BE49-F238E27FC236}">
                <a16:creationId xmlns:a16="http://schemas.microsoft.com/office/drawing/2014/main" id="{57F5E9AB-94BB-44F9-AB43-1D0B2590B2A3}"/>
              </a:ext>
            </a:extLst>
          </p:cNvPr>
          <p:cNvSpPr/>
          <p:nvPr/>
        </p:nvSpPr>
        <p:spPr>
          <a:xfrm>
            <a:off x="1562987" y="3226030"/>
            <a:ext cx="1988288" cy="3631970"/>
          </a:xfrm>
          <a:prstGeom prst="rect">
            <a:avLst/>
          </a:prstGeom>
          <a:solidFill>
            <a:srgbClr val="ECC9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ndParaRPr>
          </a:p>
        </p:txBody>
      </p:sp>
      <p:pic>
        <p:nvPicPr>
          <p:cNvPr id="15" name="图片 1">
            <a:extLst>
              <a:ext uri="{FF2B5EF4-FFF2-40B4-BE49-F238E27FC236}">
                <a16:creationId xmlns:a16="http://schemas.microsoft.com/office/drawing/2014/main" id="{3A759179-DD27-47EC-B796-AF66FAE0A392}"/>
              </a:ext>
            </a:extLst>
          </p:cNvPr>
          <p:cNvPicPr>
            <a:picLocks noChangeAspect="1"/>
          </p:cNvPicPr>
          <p:nvPr/>
        </p:nvPicPr>
        <p:blipFill>
          <a:blip r:embed="rId2"/>
          <a:stretch>
            <a:fillRect/>
          </a:stretch>
        </p:blipFill>
        <p:spPr>
          <a:xfrm>
            <a:off x="9177474" y="1100215"/>
            <a:ext cx="1988288" cy="4657569"/>
          </a:xfrm>
          <a:prstGeom prst="rect">
            <a:avLst/>
          </a:prstGeom>
        </p:spPr>
      </p:pic>
      <p:sp>
        <p:nvSpPr>
          <p:cNvPr id="2" name="投影片編號版面配置區 1">
            <a:extLst>
              <a:ext uri="{FF2B5EF4-FFF2-40B4-BE49-F238E27FC236}">
                <a16:creationId xmlns:a16="http://schemas.microsoft.com/office/drawing/2014/main" id="{A8307FE8-7A27-47E8-97E0-6364FF37E724}"/>
              </a:ext>
            </a:extLst>
          </p:cNvPr>
          <p:cNvSpPr>
            <a:spLocks noGrp="1"/>
          </p:cNvSpPr>
          <p:nvPr>
            <p:ph type="sldNum" sz="quarter" idx="12"/>
          </p:nvPr>
        </p:nvSpPr>
        <p:spPr/>
        <p:txBody>
          <a:bodyPr/>
          <a:lstStyle/>
          <a:p>
            <a:fld id="{290F0D57-3A2D-4C93-94D0-187693FB1C69}" type="slidenum">
              <a:rPr lang="zh-TW" altLang="en-US" smtClean="0"/>
              <a:t>9</a:t>
            </a:fld>
            <a:endParaRPr lang="zh-TW" altLang="en-US"/>
          </a:p>
        </p:txBody>
      </p:sp>
      <p:sp>
        <p:nvSpPr>
          <p:cNvPr id="14" name="日期版面配置區 11">
            <a:extLst>
              <a:ext uri="{FF2B5EF4-FFF2-40B4-BE49-F238E27FC236}">
                <a16:creationId xmlns:a16="http://schemas.microsoft.com/office/drawing/2014/main" id="{ECC08C57-D43D-475E-B6DF-869B085C64E0}"/>
              </a:ext>
            </a:extLst>
          </p:cNvPr>
          <p:cNvSpPr>
            <a:spLocks noGrp="1"/>
          </p:cNvSpPr>
          <p:nvPr>
            <p:ph type="dt" sz="half" idx="10"/>
          </p:nvPr>
        </p:nvSpPr>
        <p:spPr>
          <a:xfrm>
            <a:off x="8290563" y="5880487"/>
            <a:ext cx="3762110" cy="535721"/>
          </a:xfrm>
          <a:ln/>
        </p:spPr>
        <p:style>
          <a:lnRef idx="0">
            <a:schemeClr val="accent4"/>
          </a:lnRef>
          <a:fillRef idx="3">
            <a:schemeClr val="accent4"/>
          </a:fillRef>
          <a:effectRef idx="3">
            <a:schemeClr val="accent4"/>
          </a:effectRef>
          <a:fontRef idx="minor">
            <a:schemeClr val="lt1"/>
          </a:fontRef>
        </p:style>
        <p:txBody>
          <a:bodyPr/>
          <a:lstStyle/>
          <a:p>
            <a:pPr algn="ctr"/>
            <a:r>
              <a:rPr lang="zh-TW" altLang="en-US" sz="2400" dirty="0">
                <a:ln w="0"/>
                <a:effectLst>
                  <a:outerShdw blurRad="38100" dist="19050" dir="2700000" algn="tl" rotWithShape="0">
                    <a:schemeClr val="dk1">
                      <a:alpha val="40000"/>
                    </a:schemeClr>
                  </a:outerShdw>
                </a:effectLst>
              </a:rPr>
              <a:t>報告人：</a:t>
            </a:r>
            <a:r>
              <a:rPr lang="en-US" altLang="zh-TW" sz="2400" dirty="0">
                <a:ln w="0"/>
                <a:effectLst>
                  <a:outerShdw blurRad="38100" dist="19050" dir="2700000" algn="tl" rotWithShape="0">
                    <a:schemeClr val="dk1">
                      <a:alpha val="40000"/>
                    </a:schemeClr>
                  </a:outerShdw>
                </a:effectLst>
              </a:rPr>
              <a:t>N1076448</a:t>
            </a:r>
            <a:r>
              <a:rPr lang="zh-TW" altLang="en-US" sz="2400" dirty="0">
                <a:ln w="0"/>
                <a:effectLst>
                  <a:outerShdw blurRad="38100" dist="19050" dir="2700000" algn="tl" rotWithShape="0">
                    <a:schemeClr val="dk1">
                      <a:alpha val="40000"/>
                    </a:schemeClr>
                  </a:outerShdw>
                </a:effectLst>
              </a:rPr>
              <a:t>郭金樑</a:t>
            </a:r>
          </a:p>
        </p:txBody>
      </p:sp>
    </p:spTree>
    <p:extLst>
      <p:ext uri="{BB962C8B-B14F-4D97-AF65-F5344CB8AC3E}">
        <p14:creationId xmlns:p14="http://schemas.microsoft.com/office/powerpoint/2010/main" val="404596233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1773</TotalTime>
  <Words>855</Words>
  <Application>Microsoft Office PowerPoint</Application>
  <PresentationFormat>寬螢幕</PresentationFormat>
  <Paragraphs>163</Paragraphs>
  <Slides>24</Slides>
  <Notes>0</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24</vt:i4>
      </vt:variant>
    </vt:vector>
  </HeadingPairs>
  <TitlesOfParts>
    <vt:vector size="32" baseType="lpstr">
      <vt:lpstr>等线</vt:lpstr>
      <vt:lpstr>汉仪雅酷黑W</vt:lpstr>
      <vt:lpstr>微軟正黑體</vt:lpstr>
      <vt:lpstr>標楷體</vt:lpstr>
      <vt:lpstr>Arial</vt:lpstr>
      <vt:lpstr>Calibri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予馨 康</dc:creator>
  <cp:lastModifiedBy>博閎 康</cp:lastModifiedBy>
  <cp:revision>144</cp:revision>
  <dcterms:created xsi:type="dcterms:W3CDTF">2019-10-07T14:34:51Z</dcterms:created>
  <dcterms:modified xsi:type="dcterms:W3CDTF">2021-12-13T14:20:07Z</dcterms:modified>
</cp:coreProperties>
</file>